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41"/>
  </p:notesMasterIdLst>
  <p:handoutMasterIdLst>
    <p:handoutMasterId r:id="rId42"/>
  </p:handoutMasterIdLst>
  <p:sldIdLst>
    <p:sldId id="274" r:id="rId3"/>
    <p:sldId id="276" r:id="rId4"/>
    <p:sldId id="425" r:id="rId5"/>
    <p:sldId id="426" r:id="rId6"/>
    <p:sldId id="461" r:id="rId7"/>
    <p:sldId id="427" r:id="rId8"/>
    <p:sldId id="430" r:id="rId9"/>
    <p:sldId id="431" r:id="rId10"/>
    <p:sldId id="432" r:id="rId11"/>
    <p:sldId id="435" r:id="rId12"/>
    <p:sldId id="436" r:id="rId13"/>
    <p:sldId id="462" r:id="rId14"/>
    <p:sldId id="437" r:id="rId15"/>
    <p:sldId id="440" r:id="rId16"/>
    <p:sldId id="441" r:id="rId17"/>
    <p:sldId id="442" r:id="rId18"/>
    <p:sldId id="443" r:id="rId19"/>
    <p:sldId id="444" r:id="rId20"/>
    <p:sldId id="445" r:id="rId21"/>
    <p:sldId id="446" r:id="rId22"/>
    <p:sldId id="463" r:id="rId23"/>
    <p:sldId id="447" r:id="rId24"/>
    <p:sldId id="448" r:id="rId25"/>
    <p:sldId id="464" r:id="rId26"/>
    <p:sldId id="449" r:id="rId27"/>
    <p:sldId id="465" r:id="rId28"/>
    <p:sldId id="467" r:id="rId29"/>
    <p:sldId id="468" r:id="rId30"/>
    <p:sldId id="458" r:id="rId31"/>
    <p:sldId id="466" r:id="rId32"/>
    <p:sldId id="450" r:id="rId33"/>
    <p:sldId id="451" r:id="rId34"/>
    <p:sldId id="452" r:id="rId35"/>
    <p:sldId id="453" r:id="rId36"/>
    <p:sldId id="454" r:id="rId37"/>
    <p:sldId id="469" r:id="rId38"/>
    <p:sldId id="419" r:id="rId39"/>
    <p:sldId id="420" r:id="rId40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EDC"/>
    <a:srgbClr val="F0A22E"/>
    <a:srgbClr val="603A14"/>
    <a:srgbClr val="E85C0E"/>
    <a:srgbClr val="BAB398"/>
    <a:srgbClr val="ADA485"/>
    <a:srgbClr val="C6C0AA"/>
    <a:srgbClr val="663606"/>
    <a:srgbClr val="663106"/>
    <a:srgbClr val="F8DC9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21" autoAdjust="0"/>
    <p:restoredTop sz="94533" autoAdjust="0"/>
  </p:normalViewPr>
  <p:slideViewPr>
    <p:cSldViewPr>
      <p:cViewPr varScale="1">
        <p:scale>
          <a:sx n="72" d="100"/>
          <a:sy n="72" d="100"/>
        </p:scale>
        <p:origin x="366" y="54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handoutMaster" Target="handoutMasters/handoutMaster1.xml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commentAuthors" Target="commentAuthor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07-Apr-2015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gif>
</file>

<file path=ppt/media/image22.jpe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jpeg>
</file>

<file path=ppt/media/image40.gif>
</file>

<file path=ppt/media/image41.jpeg>
</file>

<file path=ppt/media/image42.gif>
</file>

<file path=ppt/media/image43.jpeg>
</file>

<file path=ppt/media/image44.png>
</file>

<file path=ppt/media/image45.jpeg>
</file>

<file path=ppt/media/image46.jpeg>
</file>

<file path=ppt/media/image47.png>
</file>

<file path=ppt/media/image48.png>
</file>

<file path=ppt/media/image49.png>
</file>

<file path=ppt/media/image5.jpeg>
</file>

<file path=ppt/media/image50.jpe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07-Apr-2015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7E30CBF1-DD81-44CB-8517-D977573D86BD}" type="datetime1">
              <a:rPr lang="en-US"/>
              <a:pPr/>
              <a:t>07-Apr-2015</a:t>
            </a:fld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Copyright (c) 2005 National Academy of Software Development, Ltd. All rights reserved. Unauthorized copying or re-distribution is strictly prohibited.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338E361-6EFF-4566-B865-043C0F15C987}" type="slidenum">
              <a:rPr lang="en-US"/>
              <a:pPr/>
              <a:t>16</a:t>
            </a:fld>
            <a:endParaRPr lang="en-US" dirty="0"/>
          </a:p>
        </p:txBody>
      </p:sp>
      <p:sp>
        <p:nvSpPr>
          <p:cNvPr id="1195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5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411944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8F52101F-FF7E-494E-9655-FD55FBFF0228}" type="datetime1">
              <a:rPr lang="en-US"/>
              <a:pPr/>
              <a:t>07-Apr-2015</a:t>
            </a:fld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Copyright (c) 2005 National Academy of Software Development, Ltd. All rights reserved. Unauthorized copying or re-distribution is strictly prohibited.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D8D0147-FEDD-4034-B265-FE3A225F7675}" type="slidenum">
              <a:rPr lang="en-US"/>
              <a:pPr/>
              <a:t>17</a:t>
            </a:fld>
            <a:endParaRPr lang="en-US" dirty="0"/>
          </a:p>
        </p:txBody>
      </p:sp>
      <p:sp>
        <p:nvSpPr>
          <p:cNvPr id="1329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2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2982248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5FF90678-EC54-42A6-86F0-3E5E983E993C}" type="datetime1">
              <a:rPr lang="en-US"/>
              <a:pPr/>
              <a:t>07-Apr-2015</a:t>
            </a:fld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Copyright (c) 2005 National Academy of Software Development, Ltd. All rights reserved. Unauthorized copying or re-distribution is strictly prohibited.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0190504-9954-42D6-8D2E-A81B3C56C05B}" type="slidenum">
              <a:rPr lang="en-US"/>
              <a:pPr/>
              <a:t>18</a:t>
            </a:fld>
            <a:endParaRPr lang="en-US" dirty="0"/>
          </a:p>
        </p:txBody>
      </p:sp>
      <p:sp>
        <p:nvSpPr>
          <p:cNvPr id="1196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6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011108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7B6DAEA5-C524-4983-AE1E-F76147A34722}" type="datetime1">
              <a:rPr lang="en-US"/>
              <a:pPr/>
              <a:t>07-Apr-2015</a:t>
            </a:fld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Copyright (c) 2005 National Academy of Software Development, Ltd. All rights reserved. Unauthorized copying or re-distribution is strictly prohibited.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78F8BE5-B723-4F2A-AD44-915144B453E8}" type="slidenum">
              <a:rPr lang="en-US"/>
              <a:pPr/>
              <a:t>19</a:t>
            </a:fld>
            <a:endParaRPr lang="en-US" dirty="0"/>
          </a:p>
        </p:txBody>
      </p:sp>
      <p:sp>
        <p:nvSpPr>
          <p:cNvPr id="1197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7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971086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454C8E98-9D1E-4B76-9ECE-14F0DC7812F8}" type="datetime1">
              <a:rPr lang="en-US"/>
              <a:pPr/>
              <a:t>07-Apr-2015</a:t>
            </a:fld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Copyright (c) 2005 National Academy of Software Development, Ltd. All rights reserved. Unauthorized copying or re-distribution is strictly prohibited.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16D780-C141-4228-9E62-D6ECF1C57E22}" type="slidenum">
              <a:rPr lang="en-US"/>
              <a:pPr/>
              <a:t>20</a:t>
            </a:fld>
            <a:endParaRPr lang="en-US" dirty="0"/>
          </a:p>
        </p:txBody>
      </p:sp>
      <p:sp>
        <p:nvSpPr>
          <p:cNvPr id="1198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8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045918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5967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838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9941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553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749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BF70FC4D-1C6E-4A94-924B-5BFEDC886B75}" type="datetime1">
              <a:rPr lang="en-US"/>
              <a:pPr/>
              <a:t>07-Apr-2015</a:t>
            </a:fld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Copyright (c) 2005 National Academy of Software Development, Ltd. All rights reserved. Unauthorized copying or re-distribution is strictly prohibited.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521927D-CA22-46D3-AC71-D8DFF7ADA3ED}" type="slidenum">
              <a:rPr lang="en-US"/>
              <a:pPr/>
              <a:t>3</a:t>
            </a:fld>
            <a:endParaRPr lang="en-US" dirty="0"/>
          </a:p>
        </p:txBody>
      </p:sp>
      <p:sp>
        <p:nvSpPr>
          <p:cNvPr id="133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248392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E6F44A25-9777-40B9-9C4B-40B5060652B4}" type="datetime1">
              <a:rPr lang="en-US"/>
              <a:pPr/>
              <a:t>07-Apr-2015</a:t>
            </a:fld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Copyright (c) 2005 National Academy of Software Development, Ltd. All rights reserved. Unauthorized copying or re-distribution is strictly prohibited.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0B6A6ED-1672-4825-974C-A2FCCE02E138}" type="slidenum">
              <a:rPr lang="en-US"/>
              <a:pPr/>
              <a:t>4</a:t>
            </a:fld>
            <a:endParaRPr lang="en-US" dirty="0"/>
          </a:p>
        </p:txBody>
      </p:sp>
      <p:sp>
        <p:nvSpPr>
          <p:cNvPr id="1183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3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2348243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2B4927D0-65A8-4373-AAAE-444F16813071}" type="datetime1">
              <a:rPr lang="en-US"/>
              <a:pPr/>
              <a:t>07-Apr-2015</a:t>
            </a:fld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Copyright (c) 2005 National Academy of Software Development, Ltd. All rights reserved. Unauthorized copying or re-distribution is strictly prohibited.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317E63F-D718-4910-8FA0-B9BE248379AD}" type="slidenum">
              <a:rPr lang="en-US"/>
              <a:pPr/>
              <a:t>5</a:t>
            </a:fld>
            <a:endParaRPr lang="en-US" dirty="0"/>
          </a:p>
        </p:txBody>
      </p:sp>
      <p:sp>
        <p:nvSpPr>
          <p:cNvPr id="1185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5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527726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2B4927D0-65A8-4373-AAAE-444F16813071}" type="datetime1">
              <a:rPr lang="en-US"/>
              <a:pPr/>
              <a:t>07-Apr-2015</a:t>
            </a:fld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Copyright (c) 2005 National Academy of Software Development, Ltd. All rights reserved. Unauthorized copying or re-distribution is strictly prohibited.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317E63F-D718-4910-8FA0-B9BE248379AD}" type="slidenum">
              <a:rPr lang="en-US"/>
              <a:pPr/>
              <a:t>6</a:t>
            </a:fld>
            <a:endParaRPr lang="en-US" dirty="0"/>
          </a:p>
        </p:txBody>
      </p:sp>
      <p:sp>
        <p:nvSpPr>
          <p:cNvPr id="1185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5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03332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9ABBE647-A04F-4E2E-9F69-C671C0941FB5}" type="datetime1">
              <a:rPr lang="en-US"/>
              <a:pPr/>
              <a:t>07-Apr-2015</a:t>
            </a:fld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Copyright (c) 2005 National Academy of Software Development, Ltd. All rights reserved. Unauthorized copying or re-distribution is strictly prohibited.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8382DE7-3036-4D42-8578-1CBF9B351B71}" type="slidenum">
              <a:rPr lang="en-US"/>
              <a:pPr/>
              <a:t>13</a:t>
            </a:fld>
            <a:endParaRPr lang="en-US" dirty="0"/>
          </a:p>
        </p:txBody>
      </p:sp>
      <p:sp>
        <p:nvSpPr>
          <p:cNvPr id="1341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41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000309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BFF94DFB-CA56-4BA5-8FF8-81354ADE99EA}" type="datetime1">
              <a:rPr lang="en-US"/>
              <a:pPr/>
              <a:t>07-Apr-2015</a:t>
            </a:fld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Copyright (c) 2005 National Academy of Software Development, Ltd. All rights reserved. Unauthorized copying or re-distribution is strictly prohibited.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4254572-B3A0-4134-8E87-E5E83407F20B}" type="slidenum">
              <a:rPr lang="en-US"/>
              <a:pPr/>
              <a:t>14</a:t>
            </a:fld>
            <a:endParaRPr lang="en-US" dirty="0"/>
          </a:p>
        </p:txBody>
      </p:sp>
      <p:sp>
        <p:nvSpPr>
          <p:cNvPr id="1188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8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000406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097226CF-49F0-48E2-89C4-7F6C802E2579}" type="datetime1">
              <a:rPr lang="en-US"/>
              <a:pPr/>
              <a:t>07-Apr-2015</a:t>
            </a:fld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Copyright (c) 2005 National Academy of Software Development, Ltd. All rights reserved. Unauthorized copying or re-distribution is strictly prohibited.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21FC07E-FCBA-4FB4-B3F4-277570BD5253}" type="slidenum">
              <a:rPr lang="en-US"/>
              <a:pPr/>
              <a:t>15</a:t>
            </a:fld>
            <a:endParaRPr lang="en-US" dirty="0"/>
          </a:p>
        </p:txBody>
      </p:sp>
      <p:sp>
        <p:nvSpPr>
          <p:cNvPr id="1193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3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22255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07-Apr-2015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 rot="20967018">
            <a:off x="52437" y="3176455"/>
            <a:ext cx="7313295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0000" b="1" kern="1200" noProof="0" dirty="0" smtClean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100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603A14"/>
                </a:solidFill>
              </a:rPr>
              <a:t>?</a:t>
            </a:r>
            <a:endParaRPr lang="en-US" sz="2400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5820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07-Apr-2015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softuni.org/" TargetMode="External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w3.org/TR/soap12-mtom/" TargetMode="External"/><Relationship Id="rId13" Type="http://schemas.openxmlformats.org/officeDocument/2006/relationships/hyperlink" Target="http://itee.uq.edu.au/~infs7201/Assessments/Assignment%201%20Material/WSFL.pdf" TargetMode="External"/><Relationship Id="rId18" Type="http://schemas.openxmlformats.org/officeDocument/2006/relationships/hyperlink" Target="http://www.w3.org/TR/xmldsig-core/" TargetMode="External"/><Relationship Id="rId26" Type="http://schemas.openxmlformats.org/officeDocument/2006/relationships/hyperlink" Target="https://www.oasis-open.org/committees/tc_home.php?wg_abbrev=ws-tx" TargetMode="External"/><Relationship Id="rId3" Type="http://schemas.openxmlformats.org/officeDocument/2006/relationships/hyperlink" Target="http://www.rddl.org/" TargetMode="External"/><Relationship Id="rId21" Type="http://schemas.openxmlformats.org/officeDocument/2006/relationships/hyperlink" Target="http://docs.oasis-open.org/ws-sx/ws-trust/v1.4/ws-trust.html" TargetMode="External"/><Relationship Id="rId7" Type="http://schemas.openxmlformats.org/officeDocument/2006/relationships/hyperlink" Target="http://www.w3.org/TR/soapjms/" TargetMode="External"/><Relationship Id="rId12" Type="http://schemas.openxmlformats.org/officeDocument/2006/relationships/hyperlink" Target="http://www.w3.org/Submission/wadl/" TargetMode="External"/><Relationship Id="rId17" Type="http://schemas.openxmlformats.org/officeDocument/2006/relationships/hyperlink" Target="http://www.w3.org/TR/ws-metadata-exchange/" TargetMode="External"/><Relationship Id="rId25" Type="http://schemas.openxmlformats.org/officeDocument/2006/relationships/hyperlink" Target="http://docs.oasis-open.org/ws-tx/wstx-wsat-1.2-spec.html" TargetMode="External"/><Relationship Id="rId2" Type="http://schemas.openxmlformats.org/officeDocument/2006/relationships/hyperlink" Target="http://uddi.org/pubs/uddi_v3.htm" TargetMode="External"/><Relationship Id="rId16" Type="http://schemas.openxmlformats.org/officeDocument/2006/relationships/hyperlink" Target="http://www.w3.org/TR/ws-policy-attach/" TargetMode="External"/><Relationship Id="rId20" Type="http://schemas.openxmlformats.org/officeDocument/2006/relationships/hyperlink" Target="https://www.oasis-open.org/committees/tc_home.php?wg_abbrev=wss" TargetMode="External"/><Relationship Id="rId29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w3.org/TR/soap12/" TargetMode="External"/><Relationship Id="rId11" Type="http://schemas.openxmlformats.org/officeDocument/2006/relationships/hyperlink" Target="http://www.w3.org/TR/wsdl20/" TargetMode="External"/><Relationship Id="rId24" Type="http://schemas.openxmlformats.org/officeDocument/2006/relationships/hyperlink" Target="http://docs.oasis-open.org/ws-tx/wscoor/2006/06" TargetMode="External"/><Relationship Id="rId5" Type="http://schemas.openxmlformats.org/officeDocument/2006/relationships/hyperlink" Target="http://docs.oasis-open.org/xri/xrd/v1.0/xrd-1.0.html" TargetMode="External"/><Relationship Id="rId15" Type="http://schemas.openxmlformats.org/officeDocument/2006/relationships/hyperlink" Target="http://www.w3.org/TR/ws-policy-guidelines/" TargetMode="External"/><Relationship Id="rId23" Type="http://schemas.openxmlformats.org/officeDocument/2006/relationships/hyperlink" Target="http://msdn.microsoft.com/en-us/library/ms951271.aspx" TargetMode="External"/><Relationship Id="rId28" Type="http://schemas.openxmlformats.org/officeDocument/2006/relationships/hyperlink" Target="https://www.oasis-open.org/" TargetMode="External"/><Relationship Id="rId10" Type="http://schemas.openxmlformats.org/officeDocument/2006/relationships/hyperlink" Target="http://docs.oasis-open.org/wsbpel/2.0/OS/wsbpel-v2.0-OS.html" TargetMode="External"/><Relationship Id="rId19" Type="http://schemas.openxmlformats.org/officeDocument/2006/relationships/hyperlink" Target="http://docs.oasis-open.org/ws-sx/ws-securitypolicy/v1.2/ws-securitypolicy.html" TargetMode="External"/><Relationship Id="rId4" Type="http://schemas.openxmlformats.org/officeDocument/2006/relationships/hyperlink" Target="http://docs.oasis-open.org/xri/2.0/specs/xri-resolution-V2.0.html" TargetMode="External"/><Relationship Id="rId9" Type="http://schemas.openxmlformats.org/officeDocument/2006/relationships/hyperlink" Target="http://www.w3.org/Submission/ws-addressing/" TargetMode="External"/><Relationship Id="rId14" Type="http://schemas.openxmlformats.org/officeDocument/2006/relationships/hyperlink" Target="http://www.w3.org/TR/ws-policy/" TargetMode="External"/><Relationship Id="rId22" Type="http://schemas.openxmlformats.org/officeDocument/2006/relationships/hyperlink" Target="http://docs.oasis-open.org/ws-sx/ws-secureconversation/v1.3/ws-secureconversation.html" TargetMode="External"/><Relationship Id="rId27" Type="http://schemas.openxmlformats.org/officeDocument/2006/relationships/hyperlink" Target="https://www.oasis-open.org/standard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://en.wikipedia.org/wiki/Representational_State_Transfer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myservice.com/api/Books/3" TargetMode="External"/><Relationship Id="rId2" Type="http://schemas.openxmlformats.org/officeDocument/2006/relationships/hyperlink" Target="http://myservice.com/api/Book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myservice.com/api/Books/3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1.jpeg"/><Relationship Id="rId4" Type="http://schemas.openxmlformats.org/officeDocument/2006/relationships/image" Target="../media/image13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jpeg"/><Relationship Id="rId3" Type="http://schemas.openxmlformats.org/officeDocument/2006/relationships/image" Target="../media/image41.jpeg"/><Relationship Id="rId7" Type="http://schemas.openxmlformats.org/officeDocument/2006/relationships/image" Target="../media/image45.jpeg"/><Relationship Id="rId2" Type="http://schemas.openxmlformats.org/officeDocument/2006/relationships/image" Target="../media/image40.gi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4.png"/><Relationship Id="rId5" Type="http://schemas.openxmlformats.org/officeDocument/2006/relationships/image" Target="../media/image43.jpeg"/><Relationship Id="rId4" Type="http://schemas.openxmlformats.org/officeDocument/2006/relationships/image" Target="../media/image42.gif"/><Relationship Id="rId9" Type="http://schemas.openxmlformats.org/officeDocument/2006/relationships/image" Target="../media/image47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gi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13" Type="http://schemas.openxmlformats.org/officeDocument/2006/relationships/hyperlink" Target="http://www.softwaregroup-bg.com/" TargetMode="External"/><Relationship Id="rId18" Type="http://schemas.openxmlformats.org/officeDocument/2006/relationships/image" Target="../media/image58.png"/><Relationship Id="rId3" Type="http://schemas.openxmlformats.org/officeDocument/2006/relationships/hyperlink" Target="http://www.vivacom.bg/" TargetMode="External"/><Relationship Id="rId7" Type="http://schemas.openxmlformats.org/officeDocument/2006/relationships/hyperlink" Target="http://www.sbtech.com/" TargetMode="External"/><Relationship Id="rId12" Type="http://schemas.openxmlformats.org/officeDocument/2006/relationships/image" Target="../media/image54.png"/><Relationship Id="rId17" Type="http://schemas.openxmlformats.org/officeDocument/2006/relationships/image" Target="../media/image57.png"/><Relationship Id="rId2" Type="http://schemas.openxmlformats.org/officeDocument/2006/relationships/notesSlide" Target="../notesSlides/notesSlide16.xml"/><Relationship Id="rId16" Type="http://schemas.openxmlformats.org/officeDocument/2006/relationships/image" Target="../media/image5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1.png"/><Relationship Id="rId11" Type="http://schemas.openxmlformats.org/officeDocument/2006/relationships/hyperlink" Target="http://smartit.bg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://www.superhosting.bg/" TargetMode="External"/><Relationship Id="rId10" Type="http://schemas.openxmlformats.org/officeDocument/2006/relationships/image" Target="../media/image53.png"/><Relationship Id="rId19" Type="http://schemas.openxmlformats.org/officeDocument/2006/relationships/hyperlink" Target="https://softuni.bg/courses/web-services-and-cloud/" TargetMode="External"/><Relationship Id="rId4" Type="http://schemas.openxmlformats.org/officeDocument/2006/relationships/image" Target="../media/image50.jpeg"/><Relationship Id="rId9" Type="http://schemas.openxmlformats.org/officeDocument/2006/relationships/hyperlink" Target="http://komfo.com/" TargetMode="External"/><Relationship Id="rId14" Type="http://schemas.openxmlformats.org/officeDocument/2006/relationships/image" Target="../media/image5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nc-sa/3.0/deed.en_US" TargetMode="External"/><Relationship Id="rId5" Type="http://schemas.openxmlformats.org/officeDocument/2006/relationships/hyperlink" Target="https://telerikacademy.com/Courses/Courses/Details/187" TargetMode="External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13" Type="http://schemas.openxmlformats.org/officeDocument/2006/relationships/image" Target="../media/image62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6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60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360271" y="1143000"/>
            <a:ext cx="8144341" cy="1087372"/>
          </a:xfrm>
        </p:spPr>
        <p:txBody>
          <a:bodyPr>
            <a:normAutofit/>
          </a:bodyPr>
          <a:lstStyle/>
          <a:p>
            <a:r>
              <a:rPr lang="en-US" dirty="0" smtClean="0"/>
              <a:t>Web Services, SOA and REST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268148" y="2285999"/>
            <a:ext cx="8227406" cy="126590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Services, Clients, SOAP, WSDL, XML, REST, RESTful Services, JSON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419600"/>
            <a:ext cx="3187613" cy="525135"/>
          </a:xfrm>
        </p:spPr>
        <p:txBody>
          <a:bodyPr/>
          <a:lstStyle/>
          <a:p>
            <a:r>
              <a:rPr lang="en-US" dirty="0" smtClean="0"/>
              <a:t>SoftUni Team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889499"/>
            <a:ext cx="3187614" cy="444343"/>
          </a:xfrm>
        </p:spPr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6" name="Picture 6" descr="https://encrypted-tbn3.gstatic.com/images?q=tbn:ANd9GcRIiqaXvZovKsLxQJLKo2eq1sINLHM3XDvBxYn-DWg_7wEtVZdw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0812" y="3881077"/>
            <a:ext cx="3581400" cy="236732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https://encrypted-tbn1.gstatic.com/images?q=tbn:ANd9GcQRZywIAqev4KzIpgcdPb_UDhKKufs0XfcBF3H59wanTJiG6Mgj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6110" y="3927938"/>
            <a:ext cx="3146502" cy="22736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  <a:softEdge rad="1016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title="Software University Foundation">
            <a:hlinkClick r:id="rId8" tooltip="Software University Foundation"/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33" t="-11972" r="-4044" b="1048"/>
          <a:stretch/>
        </p:blipFill>
        <p:spPr bwMode="auto">
          <a:xfrm>
            <a:off x="825157" y="1727069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2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Internet companies implement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lightweight SOA </a:t>
            </a:r>
            <a:r>
              <a:rPr lang="en-US" dirty="0"/>
              <a:t>in Internet</a:t>
            </a:r>
          </a:p>
          <a:p>
            <a:pPr lvl="1"/>
            <a:r>
              <a:rPr lang="en-US" dirty="0"/>
              <a:t>Also called WOA (Web-Oriented Architecture)</a:t>
            </a:r>
          </a:p>
          <a:p>
            <a:pPr lvl="1"/>
            <a:r>
              <a:rPr lang="en-US" dirty="0" smtClean="0"/>
              <a:t>Examples: Google</a:t>
            </a:r>
            <a:r>
              <a:rPr lang="en-US" dirty="0"/>
              <a:t>, Amazon, Facebook, </a:t>
            </a:r>
            <a:r>
              <a:rPr lang="en-US" dirty="0" smtClean="0"/>
              <a:t>Twitter, Parse.com, ...</a:t>
            </a:r>
            <a:endParaRPr lang="en-US" dirty="0"/>
          </a:p>
          <a:p>
            <a:pPr lvl="1"/>
            <a:r>
              <a:rPr lang="en-US" dirty="0" smtClean="0"/>
              <a:t>Based </a:t>
            </a:r>
            <a:r>
              <a:rPr lang="en-US" dirty="0"/>
              <a:t>on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lightweight Web standards</a:t>
            </a:r>
            <a:r>
              <a:rPr lang="en-US" dirty="0"/>
              <a:t>:</a:t>
            </a:r>
          </a:p>
          <a:p>
            <a:pPr lvl="2"/>
            <a:r>
              <a:rPr lang="en-US" dirty="0"/>
              <a:t>AJAX and Rich Internet Applications (RIA)</a:t>
            </a:r>
          </a:p>
          <a:p>
            <a:pPr lvl="2"/>
            <a:r>
              <a:rPr lang="en-US" dirty="0"/>
              <a:t>REST</a:t>
            </a:r>
            <a:r>
              <a:rPr lang="en-US" dirty="0" smtClean="0"/>
              <a:t>, JSON, RSS, XML, proprietary APIs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RESTful Web services </a:t>
            </a:r>
            <a:r>
              <a:rPr lang="en-US" dirty="0" smtClean="0"/>
              <a:t>== lightweight Web services</a:t>
            </a:r>
          </a:p>
          <a:p>
            <a:pPr lvl="1"/>
            <a:r>
              <a:rPr lang="en-US" dirty="0" smtClean="0"/>
              <a:t>Use simple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HTTP requests</a:t>
            </a:r>
            <a:r>
              <a:rPr lang="en-US" dirty="0" smtClean="0"/>
              <a:t> and simple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JSON responses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42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Lightweight SOA (SOA </a:t>
            </a:r>
            <a:r>
              <a:rPr lang="en-US" dirty="0"/>
              <a:t>in </a:t>
            </a:r>
            <a:r>
              <a:rPr lang="en-US" dirty="0" smtClean="0"/>
              <a:t>Internet)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2012" y="3429000"/>
            <a:ext cx="1751729" cy="2057400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1544256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69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Heavyweight SOA </a:t>
            </a:r>
            <a:r>
              <a:rPr lang="en-US" dirty="0"/>
              <a:t>stacks</a:t>
            </a:r>
          </a:p>
          <a:p>
            <a:pPr lvl="1"/>
            <a:r>
              <a:rPr lang="en-US" dirty="0"/>
              <a:t>Driven by business processes: BPM, BPMN, BPEL, ...</a:t>
            </a:r>
          </a:p>
          <a:p>
            <a:pPr lvl="1"/>
            <a:r>
              <a:rPr lang="en-US" dirty="0"/>
              <a:t>Enterprise application integration (EAI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B2B </a:t>
            </a:r>
            <a:r>
              <a:rPr lang="en-US" dirty="0" smtClean="0"/>
              <a:t>integration and SOA </a:t>
            </a:r>
            <a:r>
              <a:rPr lang="en-US" dirty="0"/>
              <a:t>based portals</a:t>
            </a:r>
          </a:p>
          <a:p>
            <a:pPr lvl="1"/>
            <a:r>
              <a:rPr lang="en-US" dirty="0"/>
              <a:t>Unified Frameworks: SCA and WCF</a:t>
            </a:r>
          </a:p>
          <a:p>
            <a:pPr lvl="1"/>
            <a:r>
              <a:rPr lang="en-US" dirty="0"/>
              <a:t>Enterprise Service Bus (ESB)</a:t>
            </a:r>
          </a:p>
          <a:p>
            <a:pPr lvl="1"/>
            <a:r>
              <a:rPr lang="en-US" dirty="0"/>
              <a:t>SOA governance (control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Many public standards like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WS-*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41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Heavyweight SOA (SOA in </a:t>
            </a:r>
            <a:r>
              <a:rPr lang="en-US" dirty="0" smtClean="0"/>
              <a:t>Enterprises)</a:t>
            </a:r>
            <a:endParaRPr lang="en-US" dirty="0"/>
          </a:p>
        </p:txBody>
      </p:sp>
      <p:pic>
        <p:nvPicPr>
          <p:cNvPr id="9218" name="Picture 2" descr="http://www.ebizq.net/blogs/enterprise/images/soa_woa_spectru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0175" y="3886200"/>
            <a:ext cx="4595412" cy="2581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070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10000"/>
              </a:lnSpc>
            </a:pPr>
            <a:r>
              <a:rPr lang="en-US" sz="3900" dirty="0"/>
              <a:t>Service Discovery </a:t>
            </a:r>
            <a:r>
              <a:rPr lang="en-US" sz="3900" dirty="0" smtClean="0"/>
              <a:t>Standards</a:t>
            </a:r>
          </a:p>
          <a:p>
            <a:pPr lvl="1">
              <a:lnSpc>
                <a:spcPct val="110000"/>
              </a:lnSpc>
            </a:pPr>
            <a:r>
              <a:rPr lang="en-US" noProof="1" smtClean="0">
                <a:hlinkClick r:id="rId2"/>
              </a:rPr>
              <a:t>UDDI</a:t>
            </a:r>
            <a:r>
              <a:rPr lang="en-US" noProof="1" smtClean="0"/>
              <a:t>, </a:t>
            </a:r>
            <a:r>
              <a:rPr lang="en-US" noProof="1" smtClean="0">
                <a:hlinkClick r:id="rId3"/>
              </a:rPr>
              <a:t>RDDL</a:t>
            </a:r>
            <a:r>
              <a:rPr lang="en-US" noProof="1" smtClean="0"/>
              <a:t>, </a:t>
            </a:r>
            <a:r>
              <a:rPr lang="en-US" noProof="1" smtClean="0">
                <a:hlinkClick r:id="rId4"/>
              </a:rPr>
              <a:t>XRI</a:t>
            </a:r>
            <a:r>
              <a:rPr lang="en-US" noProof="1" smtClean="0"/>
              <a:t>, </a:t>
            </a:r>
            <a:r>
              <a:rPr lang="en-US" noProof="1" smtClean="0">
                <a:hlinkClick r:id="rId5"/>
              </a:rPr>
              <a:t>XRDS</a:t>
            </a:r>
            <a:endParaRPr lang="en-US" noProof="1" smtClean="0"/>
          </a:p>
          <a:p>
            <a:pPr>
              <a:lnSpc>
                <a:spcPct val="110000"/>
              </a:lnSpc>
            </a:pPr>
            <a:r>
              <a:rPr lang="en-US" sz="3900" dirty="0" smtClean="0"/>
              <a:t>Service </a:t>
            </a:r>
            <a:r>
              <a:rPr lang="en-US" sz="3900" dirty="0"/>
              <a:t>Messaging </a:t>
            </a:r>
            <a:r>
              <a:rPr lang="en-US" sz="3900" dirty="0" smtClean="0"/>
              <a:t>Standards</a:t>
            </a:r>
          </a:p>
          <a:p>
            <a:pPr lvl="1">
              <a:lnSpc>
                <a:spcPct val="110000"/>
              </a:lnSpc>
            </a:pPr>
            <a:r>
              <a:rPr lang="en-US" noProof="1" smtClean="0">
                <a:hlinkClick r:id="rId6"/>
              </a:rPr>
              <a:t>SOAP</a:t>
            </a:r>
            <a:r>
              <a:rPr lang="en-US" noProof="1" smtClean="0"/>
              <a:t>, </a:t>
            </a:r>
            <a:r>
              <a:rPr lang="en-US" noProof="1" smtClean="0">
                <a:hlinkClick r:id="rId7"/>
              </a:rPr>
              <a:t>SOAP over JMS</a:t>
            </a:r>
            <a:r>
              <a:rPr lang="en-US" noProof="1" smtClean="0"/>
              <a:t>, </a:t>
            </a:r>
            <a:r>
              <a:rPr lang="en-US" noProof="1" smtClean="0">
                <a:hlinkClick r:id="rId8"/>
              </a:rPr>
              <a:t>MTOM</a:t>
            </a:r>
            <a:r>
              <a:rPr lang="en-US" noProof="1" smtClean="0"/>
              <a:t>, </a:t>
            </a:r>
            <a:r>
              <a:rPr lang="en-US" noProof="1" smtClean="0">
                <a:hlinkClick r:id="rId9"/>
              </a:rPr>
              <a:t>WS-Addressing</a:t>
            </a:r>
            <a:endParaRPr lang="en-US" noProof="1" smtClean="0"/>
          </a:p>
          <a:p>
            <a:pPr>
              <a:lnSpc>
                <a:spcPct val="110000"/>
              </a:lnSpc>
            </a:pPr>
            <a:r>
              <a:rPr lang="en-US" sz="3900" dirty="0" smtClean="0"/>
              <a:t>Service </a:t>
            </a:r>
            <a:r>
              <a:rPr lang="en-US" sz="3900" dirty="0"/>
              <a:t>Meta-Data </a:t>
            </a:r>
            <a:r>
              <a:rPr lang="en-US" sz="3900" dirty="0" smtClean="0"/>
              <a:t>Standards</a:t>
            </a:r>
          </a:p>
          <a:p>
            <a:pPr lvl="1">
              <a:lnSpc>
                <a:spcPct val="110000"/>
              </a:lnSpc>
            </a:pPr>
            <a:r>
              <a:rPr lang="en-US" noProof="1" smtClean="0">
                <a:hlinkClick r:id="rId10"/>
              </a:rPr>
              <a:t>WSBPEL</a:t>
            </a:r>
            <a:r>
              <a:rPr lang="en-US" noProof="1" smtClean="0"/>
              <a:t>, </a:t>
            </a:r>
            <a:r>
              <a:rPr lang="en-US" noProof="1" smtClean="0">
                <a:hlinkClick r:id="rId11"/>
              </a:rPr>
              <a:t>WSDL</a:t>
            </a:r>
            <a:r>
              <a:rPr lang="en-US" noProof="1" smtClean="0"/>
              <a:t>, </a:t>
            </a:r>
            <a:r>
              <a:rPr lang="en-US" noProof="1" smtClean="0">
                <a:hlinkClick r:id="rId12"/>
              </a:rPr>
              <a:t>WADL</a:t>
            </a:r>
            <a:r>
              <a:rPr lang="en-US" noProof="1" smtClean="0"/>
              <a:t>, </a:t>
            </a:r>
            <a:r>
              <a:rPr lang="en-US" noProof="1" smtClean="0">
                <a:hlinkClick r:id="rId13"/>
              </a:rPr>
              <a:t>WSFL</a:t>
            </a:r>
            <a:r>
              <a:rPr lang="en-US" noProof="1" smtClean="0"/>
              <a:t>, </a:t>
            </a:r>
            <a:r>
              <a:rPr lang="en-US" noProof="1" smtClean="0">
                <a:hlinkClick r:id="rId14"/>
              </a:rPr>
              <a:t>WS-Policy</a:t>
            </a:r>
            <a:r>
              <a:rPr lang="en-US" noProof="1" smtClean="0"/>
              <a:t>, </a:t>
            </a:r>
            <a:r>
              <a:rPr lang="en-US" noProof="1" smtClean="0">
                <a:hlinkClick r:id="rId15"/>
              </a:rPr>
              <a:t>WS-PolicyAssertions</a:t>
            </a:r>
            <a:r>
              <a:rPr lang="en-US" noProof="1" smtClean="0"/>
              <a:t>,</a:t>
            </a:r>
            <a:br>
              <a:rPr lang="en-US" noProof="1" smtClean="0"/>
            </a:br>
            <a:r>
              <a:rPr lang="en-US" noProof="1" smtClean="0">
                <a:hlinkClick r:id="rId16"/>
              </a:rPr>
              <a:t>WS-PolicyAttachment</a:t>
            </a:r>
            <a:r>
              <a:rPr lang="en-US" noProof="1" smtClean="0"/>
              <a:t>, </a:t>
            </a:r>
            <a:r>
              <a:rPr lang="en-US" noProof="1" smtClean="0">
                <a:hlinkClick r:id="rId17"/>
              </a:rPr>
              <a:t>WS-MetadataExchange</a:t>
            </a:r>
            <a:r>
              <a:rPr lang="en-US" noProof="1" smtClean="0"/>
              <a:t> (WS-MEX)</a:t>
            </a:r>
          </a:p>
          <a:p>
            <a:pPr>
              <a:lnSpc>
                <a:spcPct val="110000"/>
              </a:lnSpc>
            </a:pPr>
            <a:r>
              <a:rPr lang="en-US" sz="3900" dirty="0" smtClean="0"/>
              <a:t>Web </a:t>
            </a:r>
            <a:r>
              <a:rPr lang="en-US" sz="3900" dirty="0"/>
              <a:t>Service Security Standards</a:t>
            </a:r>
          </a:p>
          <a:p>
            <a:pPr lvl="1">
              <a:lnSpc>
                <a:spcPct val="110000"/>
              </a:lnSpc>
            </a:pPr>
            <a:r>
              <a:rPr lang="en-US" noProof="1" smtClean="0">
                <a:hlinkClick r:id="rId18"/>
              </a:rPr>
              <a:t>XML-Signature</a:t>
            </a:r>
            <a:r>
              <a:rPr lang="en-US" b="1" noProof="1" smtClean="0"/>
              <a:t>, </a:t>
            </a:r>
            <a:r>
              <a:rPr lang="en-US" noProof="1" smtClean="0">
                <a:hlinkClick r:id="rId19"/>
              </a:rPr>
              <a:t>WS-SecurityPolicy</a:t>
            </a:r>
            <a:r>
              <a:rPr lang="en-US" noProof="1" smtClean="0"/>
              <a:t>, </a:t>
            </a:r>
            <a:r>
              <a:rPr lang="en-US" noProof="1" smtClean="0">
                <a:hlinkClick r:id="rId20"/>
              </a:rPr>
              <a:t>WS-Security</a:t>
            </a:r>
            <a:r>
              <a:rPr lang="en-US" noProof="1" smtClean="0"/>
              <a:t>, </a:t>
            </a:r>
            <a:r>
              <a:rPr lang="en-US" noProof="1" smtClean="0">
                <a:hlinkClick r:id="rId21"/>
              </a:rPr>
              <a:t>WS-Trust</a:t>
            </a:r>
            <a:r>
              <a:rPr lang="en-US" noProof="1" smtClean="0"/>
              <a:t>, </a:t>
            </a:r>
            <a:r>
              <a:rPr lang="en-US" noProof="1" smtClean="0">
                <a:hlinkClick r:id="rId22"/>
              </a:rPr>
              <a:t>WS-SecureConversation</a:t>
            </a:r>
            <a:endParaRPr lang="en-US" noProof="1" smtClean="0"/>
          </a:p>
          <a:p>
            <a:pPr>
              <a:lnSpc>
                <a:spcPct val="110000"/>
              </a:lnSpc>
            </a:pPr>
            <a:r>
              <a:rPr lang="en-US" sz="3900" dirty="0"/>
              <a:t>Quality of Service Standards</a:t>
            </a:r>
          </a:p>
          <a:p>
            <a:pPr lvl="1">
              <a:lnSpc>
                <a:spcPct val="110000"/>
              </a:lnSpc>
            </a:pPr>
            <a:r>
              <a:rPr lang="en-US" noProof="1" smtClean="0">
                <a:hlinkClick r:id="rId23"/>
              </a:rPr>
              <a:t>WS-ReliableMessaging</a:t>
            </a:r>
            <a:r>
              <a:rPr lang="en-US" noProof="1" smtClean="0"/>
              <a:t> (WS-RM), </a:t>
            </a:r>
            <a:r>
              <a:rPr lang="en-US" noProof="1" smtClean="0">
                <a:hlinkClick r:id="rId24"/>
              </a:rPr>
              <a:t>WS-Coordination</a:t>
            </a:r>
            <a:r>
              <a:rPr lang="en-US" noProof="1" smtClean="0"/>
              <a:t>, </a:t>
            </a:r>
            <a:r>
              <a:rPr lang="en-US" noProof="1" smtClean="0">
                <a:hlinkClick r:id="rId25"/>
              </a:rPr>
              <a:t>WS-AtomicTransactions</a:t>
            </a:r>
            <a:r>
              <a:rPr lang="en-US" noProof="1" smtClean="0"/>
              <a:t>, </a:t>
            </a:r>
            <a:r>
              <a:rPr lang="en-US" noProof="1" smtClean="0">
                <a:hlinkClick r:id="rId26"/>
              </a:rPr>
              <a:t>WS-TX</a:t>
            </a:r>
            <a:endParaRPr lang="en-US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Service Standards: WS-*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5184509" y="1364486"/>
            <a:ext cx="6777176" cy="1413610"/>
            <a:chOff x="5184509" y="1364486"/>
            <a:chExt cx="6777176" cy="1413610"/>
          </a:xfrm>
        </p:grpSpPr>
        <p:sp>
          <p:nvSpPr>
            <p:cNvPr id="6" name="Rectangle 5"/>
            <p:cNvSpPr/>
            <p:nvPr/>
          </p:nvSpPr>
          <p:spPr>
            <a:xfrm rot="572678">
              <a:off x="5184509" y="2193321"/>
              <a:ext cx="6777176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dirty="0">
                  <a:hlinkClick r:id="rId27"/>
                </a:rPr>
                <a:t>https://</a:t>
              </a:r>
              <a:r>
                <a:rPr lang="en-US" sz="3200" dirty="0" smtClean="0">
                  <a:hlinkClick r:id="rId27"/>
                </a:rPr>
                <a:t>www.oasis-open.org/standards</a:t>
              </a:r>
              <a:r>
                <a:rPr lang="en-US" sz="3200" dirty="0" smtClean="0"/>
                <a:t> </a:t>
              </a:r>
              <a:endParaRPr lang="en-US" sz="3200" dirty="0"/>
            </a:p>
          </p:txBody>
        </p:sp>
        <p:pic>
          <p:nvPicPr>
            <p:cNvPr id="10242" name="Picture 2" descr="Home">
              <a:hlinkClick r:id="rId28" tooltip="Home"/>
            </p:cNvPr>
            <p:cNvPicPr>
              <a:picLocks noChangeAspect="1" noChangeArrowheads="1"/>
            </p:cNvPicPr>
            <p:nvPr/>
          </p:nvPicPr>
          <p:blipFill>
            <a:blip r:embed="rId2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71317">
              <a:off x="6406167" y="1364486"/>
              <a:ext cx="4936942" cy="842184"/>
            </a:xfrm>
            <a:prstGeom prst="roundRect">
              <a:avLst>
                <a:gd name="adj" fmla="val 5612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7532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41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2" y="4724400"/>
            <a:ext cx="11277600" cy="9868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Enterprise Web Service Infrastructure</a:t>
            </a:r>
            <a:endParaRPr lang="bg-BG" dirty="0"/>
          </a:p>
        </p:txBody>
      </p:sp>
      <p:sp>
        <p:nvSpPr>
          <p:cNvPr id="5" name="Subtitle 2"/>
          <p:cNvSpPr>
            <a:spLocks noGrp="1"/>
          </p:cNvSpPr>
          <p:nvPr>
            <p:ph type="body" idx="1"/>
          </p:nvPr>
        </p:nvSpPr>
        <p:spPr>
          <a:xfrm>
            <a:off x="455612" y="5754968"/>
            <a:ext cx="11277600" cy="719034"/>
          </a:xfrm>
        </p:spPr>
        <p:txBody>
          <a:bodyPr/>
          <a:lstStyle/>
          <a:p>
            <a:r>
              <a:rPr lang="en-US" dirty="0" smtClean="0"/>
              <a:t>SOAP / WSDL / XML / HTTP</a:t>
            </a:r>
            <a:endParaRPr lang="en-US" dirty="0"/>
          </a:p>
        </p:txBody>
      </p:sp>
      <p:pic>
        <p:nvPicPr>
          <p:cNvPr id="11270" name="Picture 6" descr="https://phptechsolutions.files.wordpress.com/2012/07/soap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50" t="-2325" r="-1250" b="-2325"/>
          <a:stretch/>
        </p:blipFill>
        <p:spPr bwMode="auto">
          <a:xfrm>
            <a:off x="2970212" y="1066800"/>
            <a:ext cx="6248400" cy="3429002"/>
          </a:xfrm>
          <a:prstGeom prst="roundRect">
            <a:avLst>
              <a:gd name="adj" fmla="val 2049"/>
            </a:avLst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1118069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11253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Heavyweight (classical) Web service infrastructure components: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dirty="0"/>
              <a:t>Description</a:t>
            </a:r>
          </a:p>
          <a:p>
            <a:pPr lvl="2">
              <a:lnSpc>
                <a:spcPct val="110000"/>
              </a:lnSpc>
            </a:pP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WSDL</a:t>
            </a:r>
            <a:r>
              <a:rPr lang="en-US" dirty="0" smtClean="0"/>
              <a:t> (Web Service Definition Language)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dirty="0" smtClean="0"/>
              <a:t>Metadata</a:t>
            </a:r>
            <a:endParaRPr lang="en-US" dirty="0"/>
          </a:p>
          <a:p>
            <a:pPr lvl="2">
              <a:lnSpc>
                <a:spcPct val="110000"/>
              </a:lnSpc>
            </a:pP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WS-MetadataExchange</a:t>
            </a:r>
            <a:r>
              <a:rPr lang="en-US" dirty="0" smtClean="0"/>
              <a:t> (WS-MEX),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DISCO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Wire format</a:t>
            </a:r>
            <a:endParaRPr lang="en-US" dirty="0"/>
          </a:p>
          <a:p>
            <a:pPr lvl="2">
              <a:lnSpc>
                <a:spcPct val="110000"/>
              </a:lnSpc>
            </a:pP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SOAP</a:t>
            </a:r>
            <a:r>
              <a:rPr lang="en-US" dirty="0" smtClean="0"/>
              <a:t>,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XML</a:t>
            </a:r>
            <a:r>
              <a:rPr lang="en-US" dirty="0" smtClean="0"/>
              <a:t>,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XSD</a:t>
            </a:r>
          </a:p>
          <a:p>
            <a:pPr lvl="2">
              <a:lnSpc>
                <a:spcPct val="110000"/>
              </a:lnSpc>
            </a:pP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HTTP</a:t>
            </a:r>
            <a:endParaRPr lang="en-US" noProof="1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253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Heavyweight Web Services Infrastructure</a:t>
            </a:r>
            <a:endParaRPr lang="bg-BG" dirty="0"/>
          </a:p>
        </p:txBody>
      </p:sp>
      <p:pic>
        <p:nvPicPr>
          <p:cNvPr id="1026" name="Picture 2" descr="http://cdn1.softproject.onlinebusiness.cc/files/en_sp/en_Adapters/Protocols%20and%20services/WebService-SOAP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7247" y="4572000"/>
            <a:ext cx="1798007" cy="1798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macupdate.com/images/icons128/20599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8405" y="4678992"/>
            <a:ext cx="1645607" cy="1645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icons.iconarchive.com/icons/hopstarter/adobe-cs4/256/File-Adobe-Dreamweaver-XML-01-ico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3984" y="4572000"/>
            <a:ext cx="1798010" cy="1798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upload.wikimedia.org/wikipedia/commons/thumb/3/39/WSDL.svg/275px-WSDL.svg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3412" y="1977788"/>
            <a:ext cx="1970461" cy="2242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findicons.com/files/icons/1915/xml_docs/128/xsd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3212" y="2362200"/>
            <a:ext cx="12192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89287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113561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bg-BG" sz="36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WSDL</a:t>
            </a:r>
            <a:r>
              <a:rPr lang="bg-BG" sz="36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sz="3600" dirty="0"/>
              <a:t>(</a:t>
            </a:r>
            <a:r>
              <a:rPr lang="bg-BG" sz="3600" b="1" dirty="0">
                <a:solidFill>
                  <a:schemeClr val="tx2">
                    <a:lumMod val="75000"/>
                  </a:schemeClr>
                </a:solidFill>
              </a:rPr>
              <a:t>W</a:t>
            </a:r>
            <a:r>
              <a:rPr lang="bg-BG" sz="3600" dirty="0"/>
              <a:t>eb </a:t>
            </a:r>
            <a:r>
              <a:rPr lang="bg-BG" sz="3600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bg-BG" sz="3600" dirty="0"/>
              <a:t>ervices </a:t>
            </a:r>
            <a:r>
              <a:rPr lang="bg-BG" sz="3600" b="1" dirty="0">
                <a:solidFill>
                  <a:schemeClr val="tx2">
                    <a:lumMod val="75000"/>
                  </a:schemeClr>
                </a:solidFill>
              </a:rPr>
              <a:t>D</a:t>
            </a:r>
            <a:r>
              <a:rPr lang="bg-BG" sz="3600" dirty="0"/>
              <a:t>escription </a:t>
            </a:r>
            <a:r>
              <a:rPr lang="bg-BG" sz="3600" b="1" dirty="0">
                <a:solidFill>
                  <a:schemeClr val="tx2">
                    <a:lumMod val="75000"/>
                  </a:schemeClr>
                </a:solidFill>
              </a:rPr>
              <a:t>L</a:t>
            </a:r>
            <a:r>
              <a:rPr lang="bg-BG" sz="3600" dirty="0"/>
              <a:t>anguage)</a:t>
            </a:r>
          </a:p>
          <a:p>
            <a:pPr lvl="1">
              <a:lnSpc>
                <a:spcPct val="110000"/>
              </a:lnSpc>
            </a:pPr>
            <a:r>
              <a:rPr lang="en-US" sz="3600" dirty="0"/>
              <a:t>Describes what a</a:t>
            </a:r>
            <a:r>
              <a:rPr lang="bg-BG" sz="3600" dirty="0"/>
              <a:t> </a:t>
            </a:r>
            <a:r>
              <a:rPr lang="en-US" sz="3600" dirty="0" smtClean="0"/>
              <a:t>Web service </a:t>
            </a:r>
            <a:r>
              <a:rPr lang="en-US" sz="3600" dirty="0"/>
              <a:t>can do</a:t>
            </a:r>
            <a:endParaRPr lang="bg-BG" sz="3600" dirty="0"/>
          </a:p>
          <a:p>
            <a:pPr lvl="2">
              <a:lnSpc>
                <a:spcPct val="110000"/>
              </a:lnSpc>
            </a:pPr>
            <a:r>
              <a:rPr lang="en-US" sz="3200" dirty="0"/>
              <a:t>Names of the available </a:t>
            </a:r>
            <a:r>
              <a:rPr lang="en-US" sz="3200" dirty="0" smtClean="0"/>
              <a:t>methods (messages)</a:t>
            </a:r>
            <a:endParaRPr lang="bg-BG" sz="3200" dirty="0"/>
          </a:p>
          <a:p>
            <a:pPr lvl="2">
              <a:lnSpc>
                <a:spcPct val="110000"/>
              </a:lnSpc>
            </a:pPr>
            <a:r>
              <a:rPr lang="en-US" sz="3200" dirty="0"/>
              <a:t>Input and output </a:t>
            </a:r>
            <a:r>
              <a:rPr lang="en-US" sz="3200" dirty="0" smtClean="0"/>
              <a:t>parameters, returned value</a:t>
            </a:r>
            <a:endParaRPr lang="bg-BG" sz="3200" dirty="0"/>
          </a:p>
          <a:p>
            <a:pPr lvl="2">
              <a:lnSpc>
                <a:spcPct val="110000"/>
              </a:lnSpc>
            </a:pPr>
            <a:r>
              <a:rPr lang="en-US" sz="3200" dirty="0"/>
              <a:t>Data types used for parameters or </a:t>
            </a:r>
            <a:r>
              <a:rPr lang="en-US" sz="3200" dirty="0" smtClean="0"/>
              <a:t>result</a:t>
            </a:r>
          </a:p>
          <a:p>
            <a:pPr lvl="2">
              <a:lnSpc>
                <a:spcPct val="110000"/>
              </a:lnSpc>
            </a:pPr>
            <a:r>
              <a:rPr lang="en-US" sz="3200" dirty="0" smtClean="0"/>
              <a:t>Endpoints: ports and bindings</a:t>
            </a:r>
            <a:endParaRPr lang="bg-BG" sz="3200" dirty="0"/>
          </a:p>
          <a:p>
            <a:pPr lvl="1">
              <a:lnSpc>
                <a:spcPct val="110000"/>
              </a:lnSpc>
            </a:pPr>
            <a:r>
              <a:rPr lang="en-US" sz="3600" dirty="0" smtClean="0"/>
              <a:t>WSDL is an </a:t>
            </a:r>
            <a:r>
              <a:rPr lang="bg-BG" sz="3600" dirty="0" smtClean="0"/>
              <a:t>XML </a:t>
            </a:r>
            <a:r>
              <a:rPr lang="en-US" sz="3600" dirty="0" smtClean="0"/>
              <a:t>based, </a:t>
            </a:r>
            <a:r>
              <a:rPr lang="en-US" sz="3600" dirty="0"/>
              <a:t>open standard </a:t>
            </a:r>
            <a:r>
              <a:rPr lang="en-US" sz="3600" dirty="0" smtClean="0"/>
              <a:t>from</a:t>
            </a:r>
            <a:r>
              <a:rPr lang="bg-BG" sz="3600" dirty="0" smtClean="0"/>
              <a:t> W3C</a:t>
            </a:r>
            <a:endParaRPr lang="bg-BG" sz="3600" dirty="0"/>
          </a:p>
        </p:txBody>
      </p:sp>
      <p:sp>
        <p:nvSpPr>
          <p:cNvPr id="1135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WSDL Service </a:t>
            </a:r>
            <a:r>
              <a:rPr lang="en-US" dirty="0" smtClean="0"/>
              <a:t>Description (WSDL)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9041256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1136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WSDL </a:t>
            </a:r>
            <a:r>
              <a:rPr lang="bg-BG" dirty="0"/>
              <a:t>– </a:t>
            </a:r>
            <a:r>
              <a:rPr lang="en-US" dirty="0"/>
              <a:t>Example</a:t>
            </a:r>
            <a:endParaRPr lang="bg-BG" dirty="0"/>
          </a:p>
        </p:txBody>
      </p:sp>
      <p:sp>
        <p:nvSpPr>
          <p:cNvPr id="1136643" name="Rectangle 3"/>
          <p:cNvSpPr>
            <a:spLocks noChangeArrowheads="1"/>
          </p:cNvSpPr>
          <p:nvPr/>
        </p:nvSpPr>
        <p:spPr bwMode="auto">
          <a:xfrm>
            <a:off x="643050" y="1144027"/>
            <a:ext cx="10923362" cy="540917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&lt;?xml version="1.0" encoding="utf-8"?&gt;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&lt;definitions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xmlns:http="http://schemas.xmlsoap.org/wsdl/http/"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xmlns:soap="http://schemas.xmlsoap.org/wsdl/soap/"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xmlns:s="http://www.w3.org/2001/XMLSchema"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xmlns:s0="http://www.devbg.org/ws/MathService"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xmlns:soapenc="http://schemas.xmlsoap.org/soap/encoding/"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xmlns:tm="http://microsoft.com/wsdl/mime/textMatching/"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xmlns:mime="http://schemas.xmlsoap.org/wsdl/mime/"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targetNamespace="http://www.devbg.org/ws/MathService"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xmlns="http://schemas.xmlsoap.org/wsdl/"&gt;</a:t>
            </a:r>
          </a:p>
          <a:p>
            <a:pPr eaLnBrk="0" hangingPunct="0">
              <a:lnSpc>
                <a:spcPct val="9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&lt;types&gt; … &lt;/types&gt;</a:t>
            </a:r>
          </a:p>
          <a:p>
            <a:pPr eaLnBrk="0" hangingPunct="0">
              <a:lnSpc>
                <a:spcPct val="95000"/>
              </a:lnSpc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&lt;message name="AddSoapIn"&gt; … &lt;/message&gt;</a:t>
            </a:r>
          </a:p>
          <a:p>
            <a:pPr eaLnBrk="0" hangingPunct="0">
              <a:lnSpc>
                <a:spcPct val="95000"/>
              </a:lnSpc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&lt;portType name="MathServiceSoap"&gt; … &lt;/portType&gt;</a:t>
            </a:r>
          </a:p>
          <a:p>
            <a:pPr eaLnBrk="0" hangingPunct="0">
              <a:lnSpc>
                <a:spcPct val="95000"/>
              </a:lnSpc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&lt;binding name="MathServiceSoap" … &gt; … &lt;/binding&gt;</a:t>
            </a:r>
          </a:p>
          <a:p>
            <a:pPr eaLnBrk="0" hangingPunct="0">
              <a:lnSpc>
                <a:spcPct val="95000"/>
              </a:lnSpc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&lt;service name="MathService"&gt; … &lt;/service&gt;</a:t>
            </a:r>
          </a:p>
          <a:p>
            <a:pPr eaLnBrk="0" hangingPunct="0">
              <a:lnSpc>
                <a:spcPct val="95000"/>
              </a:lnSpc>
              <a:spcBef>
                <a:spcPts val="3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&lt;/definitions&gt;</a:t>
            </a:r>
          </a:p>
        </p:txBody>
      </p:sp>
    </p:spTree>
    <p:extLst>
      <p:ext uri="{BB962C8B-B14F-4D97-AF65-F5344CB8AC3E}">
        <p14:creationId xmlns:p14="http://schemas.microsoft.com/office/powerpoint/2010/main" val="16666287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13281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The process of getting the service metadata (description)</a:t>
            </a:r>
          </a:p>
          <a:p>
            <a:pPr>
              <a:lnSpc>
                <a:spcPct val="100000"/>
              </a:lnSpc>
            </a:pPr>
            <a:r>
              <a:rPr lang="en-US" dirty="0"/>
              <a:t>Usually 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URL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is interrogated to retrieve the metadata</a:t>
            </a:r>
          </a:p>
          <a:p>
            <a:pPr>
              <a:lnSpc>
                <a:spcPct val="100000"/>
              </a:lnSpc>
            </a:pPr>
            <a:r>
              <a:rPr lang="en-US" dirty="0"/>
              <a:t>Two protocols for interrogation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WS-MetadataExchange</a:t>
            </a:r>
            <a:r>
              <a:rPr lang="en-US" dirty="0" smtClean="0"/>
              <a:t> (WS-MEX</a:t>
            </a:r>
            <a:r>
              <a:rPr lang="en-US" dirty="0"/>
              <a:t>)</a:t>
            </a:r>
            <a:endParaRPr lang="en-US" noProof="1" smtClean="0"/>
          </a:p>
          <a:p>
            <a:pPr lvl="2">
              <a:lnSpc>
                <a:spcPct val="100000"/>
              </a:lnSpc>
            </a:pPr>
            <a:r>
              <a:rPr lang="en-US" dirty="0" smtClean="0"/>
              <a:t>Standardized </a:t>
            </a:r>
            <a:r>
              <a:rPr lang="en-US" dirty="0"/>
              <a:t>protocol developed by Microsoft, Sun, SAP, </a:t>
            </a:r>
            <a:r>
              <a:rPr lang="en-US" dirty="0" smtClean="0"/>
              <a:t>…</a:t>
            </a:r>
          </a:p>
          <a:p>
            <a:pPr lvl="1">
              <a:lnSpc>
                <a:spcPct val="10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DISCO</a:t>
            </a:r>
          </a:p>
          <a:p>
            <a:pPr lvl="2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Old </a:t>
            </a:r>
            <a:r>
              <a:rPr lang="en-US" dirty="0"/>
              <a:t>Microsoft protocol to use with the UDDI registry idea</a:t>
            </a:r>
          </a:p>
          <a:p>
            <a:pPr lvl="1">
              <a:lnSpc>
                <a:spcPct val="100000"/>
              </a:lnSpc>
            </a:pPr>
            <a:endParaRPr lang="bg-BG" dirty="0"/>
          </a:p>
        </p:txBody>
      </p:sp>
      <p:sp>
        <p:nvSpPr>
          <p:cNvPr id="132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Discovery of</a:t>
            </a:r>
            <a:r>
              <a:rPr lang="bg-BG" dirty="0"/>
              <a:t> </a:t>
            </a:r>
            <a:r>
              <a:rPr lang="en-US" dirty="0"/>
              <a:t>Web Service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0090958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113152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SOAP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/>
              <a:t>imple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</a:t>
            </a:r>
            <a:r>
              <a:rPr lang="en-US" dirty="0"/>
              <a:t>bject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en-US" dirty="0"/>
              <a:t>ccess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dirty="0"/>
              <a:t>rotocol)</a:t>
            </a:r>
            <a:endParaRPr lang="bg-BG" dirty="0"/>
          </a:p>
          <a:p>
            <a:pPr lvl="1"/>
            <a:r>
              <a:rPr lang="en-US" dirty="0"/>
              <a:t>Open</a:t>
            </a:r>
            <a:r>
              <a:rPr lang="bg-BG" dirty="0"/>
              <a:t> </a:t>
            </a:r>
            <a:r>
              <a:rPr lang="en-US" dirty="0"/>
              <a:t>XML</a:t>
            </a:r>
            <a:r>
              <a:rPr lang="bg-BG" dirty="0"/>
              <a:t> </a:t>
            </a:r>
            <a:r>
              <a:rPr lang="en-US" dirty="0"/>
              <a:t>based format for sending messages</a:t>
            </a:r>
            <a:endParaRPr lang="bg-BG" dirty="0"/>
          </a:p>
          <a:p>
            <a:pPr lvl="1"/>
            <a:r>
              <a:rPr lang="en-US" dirty="0"/>
              <a:t>Open</a:t>
            </a:r>
            <a:r>
              <a:rPr lang="bg-BG" dirty="0"/>
              <a:t> </a:t>
            </a:r>
            <a:r>
              <a:rPr lang="en-US" dirty="0"/>
              <a:t>standard </a:t>
            </a:r>
            <a:r>
              <a:rPr lang="en-US" dirty="0" smtClean="0"/>
              <a:t>from W3C</a:t>
            </a:r>
            <a:endParaRPr lang="bg-BG" dirty="0"/>
          </a:p>
          <a:p>
            <a:r>
              <a:rPr lang="en-US" dirty="0"/>
              <a:t>A</a:t>
            </a:r>
            <a:r>
              <a:rPr lang="bg-BG" dirty="0"/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SOAP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message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consists of:</a:t>
            </a:r>
            <a:endParaRPr lang="bg-BG" dirty="0"/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SOAP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header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dirty="0"/>
              <a:t>– </a:t>
            </a:r>
            <a:r>
              <a:rPr lang="en-US" dirty="0"/>
              <a:t>describes the </a:t>
            </a:r>
            <a:r>
              <a:rPr lang="en-US" dirty="0" smtClean="0"/>
              <a:t>message parameters (</a:t>
            </a:r>
            <a:r>
              <a:rPr lang="en-US" dirty="0"/>
              <a:t>metadata)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SOAP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body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dirty="0" smtClean="0"/>
              <a:t>–</a:t>
            </a:r>
            <a:r>
              <a:rPr lang="en-US" dirty="0" smtClean="0"/>
              <a:t> the message</a:t>
            </a:r>
            <a:r>
              <a:rPr lang="bg-BG" dirty="0" smtClean="0"/>
              <a:t> </a:t>
            </a:r>
            <a:r>
              <a:rPr lang="en-US" dirty="0" smtClean="0"/>
              <a:t>data </a:t>
            </a:r>
            <a:r>
              <a:rPr lang="bg-BG" dirty="0" smtClean="0"/>
              <a:t>(</a:t>
            </a:r>
            <a:r>
              <a:rPr lang="en-US" dirty="0" smtClean="0"/>
              <a:t>request </a:t>
            </a:r>
            <a:r>
              <a:rPr lang="en-US" dirty="0"/>
              <a:t>or </a:t>
            </a:r>
            <a:r>
              <a:rPr lang="en-US" dirty="0" smtClean="0"/>
              <a:t>response body</a:t>
            </a:r>
            <a:r>
              <a:rPr lang="bg-BG" dirty="0" smtClean="0"/>
              <a:t>)</a:t>
            </a:r>
            <a:endParaRPr lang="bg-BG" dirty="0"/>
          </a:p>
          <a:p>
            <a:r>
              <a:rPr lang="en-US" dirty="0" smtClean="0"/>
              <a:t>Typically</a:t>
            </a:r>
            <a:r>
              <a:rPr lang="bg-BG" dirty="0" smtClean="0"/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SOAP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messages are sent over</a:t>
            </a:r>
            <a:r>
              <a:rPr lang="bg-BG" dirty="0"/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HTTP</a:t>
            </a:r>
          </a:p>
          <a:p>
            <a:pPr lvl="1"/>
            <a:r>
              <a:rPr lang="en-US" dirty="0" smtClean="0"/>
              <a:t>Optionally TCP / message queue / other channels can be used</a:t>
            </a:r>
            <a:endParaRPr lang="bg-BG" dirty="0"/>
          </a:p>
        </p:txBody>
      </p:sp>
      <p:sp>
        <p:nvSpPr>
          <p:cNvPr id="11315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SOAP – </a:t>
            </a:r>
            <a:r>
              <a:rPr lang="en-US" dirty="0" smtClean="0"/>
              <a:t>Request / Result </a:t>
            </a:r>
            <a:r>
              <a:rPr lang="en-US" dirty="0"/>
              <a:t>Format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7556960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1137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SOAP Request</a:t>
            </a:r>
            <a:r>
              <a:rPr lang="bg-BG" dirty="0"/>
              <a:t> – </a:t>
            </a:r>
            <a:r>
              <a:rPr lang="en-US" dirty="0"/>
              <a:t>Example</a:t>
            </a:r>
            <a:endParaRPr lang="bg-BG" dirty="0"/>
          </a:p>
        </p:txBody>
      </p:sp>
      <p:sp>
        <p:nvSpPr>
          <p:cNvPr id="1137667" name="Rectangle 3"/>
          <p:cNvSpPr>
            <a:spLocks noChangeArrowheads="1"/>
          </p:cNvSpPr>
          <p:nvPr/>
        </p:nvSpPr>
        <p:spPr bwMode="auto">
          <a:xfrm>
            <a:off x="604950" y="1220536"/>
            <a:ext cx="10961462" cy="518026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5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&lt;?xml version="1.0" encoding="utf-8"?&gt;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5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25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soap:Envelope xmlns:xsi</a:t>
            </a:r>
            <a:r>
              <a:rPr lang="en-US" sz="225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="http://www.w3.org/2001/XMLSchema-instance"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5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5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xmlns:xsd="http</a:t>
            </a:r>
            <a:r>
              <a:rPr lang="en-US" sz="225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://</a:t>
            </a:r>
            <a:r>
              <a:rPr lang="en-US" sz="225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www.w3.org/2001/XMLSchema"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5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xmlns:soap="http://schemas.xmlsoap.org/soap/envelope/"&gt;</a:t>
            </a:r>
          </a:p>
          <a:p>
            <a:pPr eaLnBrk="0" hangingPunct="0">
              <a:lnSpc>
                <a:spcPct val="95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5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5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&lt;soap:Body&gt;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5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&lt;CalcDistance xmlns="http://www.devbg.org/Calc"&gt;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5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&lt;startPoint&gt;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5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&lt;x&gt;4&lt;/x</a:t>
            </a:r>
            <a:r>
              <a:rPr lang="en-US" sz="225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&lt;</a:t>
            </a:r>
            <a:r>
              <a:rPr lang="en-US" sz="225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y&gt;5&lt;/y&gt;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5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&lt;/startPoint&gt;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5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&lt;endPoint&gt;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5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&lt;x&gt;7&lt;/x</a:t>
            </a:r>
            <a:r>
              <a:rPr lang="en-US" sz="225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&lt;</a:t>
            </a:r>
            <a:r>
              <a:rPr lang="en-US" sz="225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y&gt;-3&lt;/y&gt;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5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&lt;/endPoint&gt;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5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&lt;/CalcDistance&gt;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5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&lt;/soap:Body&gt;</a:t>
            </a:r>
          </a:p>
          <a:p>
            <a:pPr eaLnBrk="0" hangingPunct="0">
              <a:lnSpc>
                <a:spcPct val="95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5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&lt;/soap:Envelope&gt;</a:t>
            </a:r>
          </a:p>
        </p:txBody>
      </p:sp>
      <p:pic>
        <p:nvPicPr>
          <p:cNvPr id="2050" name="Picture 2" descr="http://tutorials.jenkov.com/images/soap/soap-mep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1212" y="3657600"/>
            <a:ext cx="4010025" cy="2390775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274899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514350" indent="-514350">
              <a:lnSpc>
                <a:spcPct val="95000"/>
              </a:lnSpc>
              <a:buFont typeface="+mj-lt"/>
              <a:buAutoNum type="arabicPeriod"/>
            </a:pPr>
            <a:r>
              <a:rPr lang="en-US" dirty="0" smtClean="0"/>
              <a:t>Distributed Apps, Web Services and</a:t>
            </a:r>
            <a:br>
              <a:rPr lang="en-US" dirty="0" smtClean="0"/>
            </a:br>
            <a:r>
              <a:rPr lang="en-US" dirty="0" smtClean="0"/>
              <a:t>Service-Oriented </a:t>
            </a:r>
            <a:r>
              <a:rPr lang="en-US" dirty="0"/>
              <a:t>Architecture (SOA)</a:t>
            </a:r>
          </a:p>
          <a:p>
            <a:pPr marL="514350" indent="-514350">
              <a:lnSpc>
                <a:spcPct val="95000"/>
              </a:lnSpc>
              <a:buFont typeface="+mj-lt"/>
              <a:buAutoNum type="arabicPeriod"/>
            </a:pPr>
            <a:r>
              <a:rPr lang="en-US" dirty="0"/>
              <a:t>Enterprise Web Service </a:t>
            </a:r>
            <a:r>
              <a:rPr lang="en-US" dirty="0" smtClean="0"/>
              <a:t>Infrastructure,</a:t>
            </a:r>
            <a:br>
              <a:rPr lang="en-US" dirty="0" smtClean="0"/>
            </a:br>
            <a:r>
              <a:rPr lang="en-US" dirty="0" smtClean="0"/>
              <a:t>Standards and Protocols</a:t>
            </a:r>
          </a:p>
          <a:p>
            <a:pPr marL="723900" lvl="1" indent="-420688">
              <a:lnSpc>
                <a:spcPct val="95000"/>
              </a:lnSpc>
            </a:pPr>
            <a:r>
              <a:rPr lang="en-US" dirty="0" smtClean="0"/>
              <a:t>SOAP, WSDL, HTTP, XML, WS-*, …</a:t>
            </a:r>
            <a:endParaRPr lang="en-US" noProof="1">
              <a:solidFill>
                <a:srgbClr val="EBFFD2"/>
              </a:solidFill>
            </a:endParaRPr>
          </a:p>
          <a:p>
            <a:pPr marL="514350" indent="-514350">
              <a:lnSpc>
                <a:spcPct val="95000"/>
              </a:lnSpc>
              <a:buFont typeface="+mj-lt"/>
              <a:buAutoNum type="arabicPeriod"/>
            </a:pPr>
            <a:r>
              <a:rPr lang="en-US" dirty="0"/>
              <a:t>RESTful Web </a:t>
            </a:r>
            <a:r>
              <a:rPr lang="en-US" dirty="0" smtClean="0"/>
              <a:t>Services</a:t>
            </a:r>
          </a:p>
          <a:p>
            <a:pPr marL="723900" lvl="1" indent="-420688">
              <a:lnSpc>
                <a:spcPct val="95000"/>
              </a:lnSpc>
            </a:pPr>
            <a:r>
              <a:rPr lang="en-US" dirty="0"/>
              <a:t>Representational State </a:t>
            </a:r>
            <a:r>
              <a:rPr lang="en-US" dirty="0" smtClean="0"/>
              <a:t>Transfer (REST)</a:t>
            </a:r>
          </a:p>
          <a:p>
            <a:pPr marL="723900" lvl="1" indent="-420688">
              <a:lnSpc>
                <a:spcPct val="95000"/>
              </a:lnSpc>
            </a:pPr>
            <a:r>
              <a:rPr lang="en-US" dirty="0" smtClean="0"/>
              <a:t>CRUD Operations and HTTP Methods</a:t>
            </a:r>
          </a:p>
          <a:p>
            <a:pPr marL="723900" lvl="1" indent="-420688">
              <a:lnSpc>
                <a:spcPct val="95000"/>
              </a:lnSpc>
            </a:pPr>
            <a:r>
              <a:rPr lang="en-US" dirty="0" smtClean="0"/>
              <a:t>Postman – REST Client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5475" y="1680709"/>
            <a:ext cx="2209799" cy="2209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://www.kgionline.com/distributed-computing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2812" y="4379751"/>
            <a:ext cx="2855126" cy="1918444"/>
          </a:xfrm>
          <a:prstGeom prst="roundRect">
            <a:avLst>
              <a:gd name="adj" fmla="val 5973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1138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SOAP </a:t>
            </a:r>
            <a:r>
              <a:rPr lang="en-US" dirty="0" smtClean="0"/>
              <a:t>Response</a:t>
            </a:r>
            <a:r>
              <a:rPr lang="bg-BG" dirty="0" smtClean="0"/>
              <a:t> </a:t>
            </a:r>
            <a:r>
              <a:rPr lang="bg-BG" dirty="0"/>
              <a:t>– </a:t>
            </a:r>
            <a:r>
              <a:rPr lang="en-US" dirty="0" smtClean="0"/>
              <a:t>Example</a:t>
            </a:r>
            <a:endParaRPr lang="bg-BG" dirty="0"/>
          </a:p>
        </p:txBody>
      </p:sp>
      <p:sp>
        <p:nvSpPr>
          <p:cNvPr id="1138691" name="Rectangle 3"/>
          <p:cNvSpPr>
            <a:spLocks noChangeArrowheads="1"/>
          </p:cNvSpPr>
          <p:nvPr/>
        </p:nvSpPr>
        <p:spPr bwMode="auto">
          <a:xfrm>
            <a:off x="584314" y="1371600"/>
            <a:ext cx="10982098" cy="488204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&lt;?xml version="1.0" encoding="utf-8"?&gt;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&lt;soap:Envelope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xmlns:xsi="http://www.w3.org/2001/XMLSchema-instance"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xmlns:xsd="http://www.w3.org/2001/XMLSchema"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xmlns:soap="http://schemas.xmlsoap.org/soap/envelope/"&gt;</a:t>
            </a:r>
          </a:p>
          <a:p>
            <a:pPr eaLnBrk="0" hangingPunct="0">
              <a:lnSpc>
                <a:spcPct val="105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&lt;soap:Body&gt;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&lt;CalcDistanceResponse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xmlns="http://www.devbg.org/Calc/"&gt;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CalcDistanceResult&gt;8.54400374531753&lt;/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CalcDistanceResult&gt;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&lt;/CalcDistanceResponse&gt;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&lt;/soap:Body&gt;</a:t>
            </a:r>
          </a:p>
          <a:p>
            <a:pPr eaLnBrk="0" hangingPunct="0">
              <a:lnSpc>
                <a:spcPct val="105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&lt;/soap:Envelope&gt;</a:t>
            </a:r>
          </a:p>
        </p:txBody>
      </p:sp>
    </p:spTree>
    <p:extLst>
      <p:ext uri="{BB962C8B-B14F-4D97-AF65-F5344CB8AC3E}">
        <p14:creationId xmlns:p14="http://schemas.microsoft.com/office/powerpoint/2010/main" val="331829222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23140" y="4298903"/>
            <a:ext cx="8938472" cy="1568497"/>
          </a:xfrm>
        </p:spPr>
        <p:txBody>
          <a:bodyPr/>
          <a:lstStyle/>
          <a:p>
            <a:r>
              <a:rPr lang="en-US" dirty="0" smtClean="0"/>
              <a:t>Heavyweight Web Services (Based on SOAP and WSDL)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23140" y="5864944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212" y="605971"/>
            <a:ext cx="6347672" cy="32612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572" y="1276556"/>
            <a:ext cx="3199040" cy="2590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760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818200"/>
            <a:ext cx="8938472" cy="820600"/>
          </a:xfrm>
        </p:spPr>
        <p:txBody>
          <a:bodyPr/>
          <a:lstStyle/>
          <a:p>
            <a:r>
              <a:rPr lang="en-US" dirty="0" smtClean="0"/>
              <a:t>RESTful Web Services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012084" y="5754968"/>
            <a:ext cx="9806728" cy="688256"/>
          </a:xfrm>
        </p:spPr>
        <p:txBody>
          <a:bodyPr/>
          <a:lstStyle/>
          <a:p>
            <a:r>
              <a:rPr lang="en-US" dirty="0" smtClean="0"/>
              <a:t>Lightweight Architecture for Web Services</a:t>
            </a:r>
            <a:endParaRPr lang="en-US" dirty="0"/>
          </a:p>
        </p:txBody>
      </p:sp>
      <p:pic>
        <p:nvPicPr>
          <p:cNvPr id="6" name="Picture 4" descr="http://ragavanr.files.wordpress.com/2011/02/rest-web-service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98084" y="866178"/>
            <a:ext cx="5234728" cy="3607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2578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0413" y="3352800"/>
            <a:ext cx="11804822" cy="3276600"/>
          </a:xfrm>
        </p:spPr>
        <p:txBody>
          <a:bodyPr>
            <a:noAutofit/>
          </a:bodyPr>
          <a:lstStyle/>
          <a:p>
            <a:r>
              <a:rPr lang="en-GB" dirty="0" smtClean="0"/>
              <a:t>Application state and functionality are </a:t>
            </a:r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resources</a:t>
            </a:r>
          </a:p>
          <a:p>
            <a:pPr lvl="1"/>
            <a:r>
              <a:rPr lang="en-GB" dirty="0" smtClean="0"/>
              <a:t>Every </a:t>
            </a:r>
            <a:r>
              <a:rPr lang="en-GB" dirty="0"/>
              <a:t>resource </a:t>
            </a:r>
            <a:r>
              <a:rPr lang="en-GB" dirty="0" smtClean="0"/>
              <a:t>is associated with </a:t>
            </a:r>
            <a:r>
              <a:rPr lang="en-GB" dirty="0"/>
              <a:t>unique </a:t>
            </a:r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URI</a:t>
            </a:r>
          </a:p>
          <a:p>
            <a:pPr lvl="1"/>
            <a:r>
              <a:rPr lang="en-GB" dirty="0" smtClean="0"/>
              <a:t>Each resource supports standard operations (CRUD)</a:t>
            </a:r>
            <a:endParaRPr lang="en-GB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GB" dirty="0" smtClean="0"/>
              <a:t>This natively maps to the </a:t>
            </a:r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HTTP</a:t>
            </a:r>
            <a:r>
              <a:rPr lang="en-GB" dirty="0" smtClean="0"/>
              <a:t> protocol</a:t>
            </a:r>
          </a:p>
          <a:p>
            <a:pPr lvl="1"/>
            <a:r>
              <a:rPr lang="en-GB" dirty="0" smtClean="0"/>
              <a:t>HTTP methods: </a:t>
            </a:r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GB" dirty="0" smtClean="0"/>
              <a:t>, </a:t>
            </a:r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POST</a:t>
            </a:r>
            <a:r>
              <a:rPr lang="en-GB" dirty="0" smtClean="0"/>
              <a:t>, </a:t>
            </a:r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PUT</a:t>
            </a:r>
            <a:r>
              <a:rPr lang="en-GB" dirty="0" smtClean="0"/>
              <a:t>, </a:t>
            </a:r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DELETE</a:t>
            </a:r>
            <a:r>
              <a:rPr lang="en-GB" dirty="0" smtClean="0"/>
              <a:t>, </a:t>
            </a:r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PATCH</a:t>
            </a:r>
            <a:r>
              <a:rPr lang="en-GB" dirty="0" smtClean="0"/>
              <a:t>, </a:t>
            </a:r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OPTIONS</a:t>
            </a:r>
            <a:r>
              <a:rPr lang="en-GB" dirty="0" smtClean="0"/>
              <a:t>, …</a:t>
            </a:r>
            <a:endParaRPr lang="en-GB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REST?</a:t>
            </a:r>
            <a:endParaRPr lang="en-US" dirty="0"/>
          </a:p>
        </p:txBody>
      </p:sp>
      <p:sp>
        <p:nvSpPr>
          <p:cNvPr id="8" name="Text Placeholder 6"/>
          <p:cNvSpPr txBox="1">
            <a:spLocks/>
          </p:cNvSpPr>
          <p:nvPr/>
        </p:nvSpPr>
        <p:spPr>
          <a:xfrm>
            <a:off x="528636" y="1189875"/>
            <a:ext cx="11128376" cy="18651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0" hangingPunct="0">
              <a:spcBef>
                <a:spcPct val="20000"/>
              </a:spcBef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2pPr>
            <a:lvl3pPr marL="922338" indent="-273050" eaLnBrk="0" hangingPunct="0">
              <a:spcBef>
                <a:spcPct val="20000"/>
              </a:spcBef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3pPr>
            <a:lvl4pPr marL="1187450" indent="-228600" eaLnBrk="0" hangingPunct="0">
              <a:spcBef>
                <a:spcPct val="20000"/>
              </a:spcBef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4pPr>
            <a:lvl5pPr marL="1425575" indent="-228600" eaLnBrk="0" hangingPunct="0">
              <a:spcBef>
                <a:spcPct val="20000"/>
              </a:spcBef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solidFill>
                  <a:schemeClr val="tx1"/>
                </a:solidFill>
                <a:latin typeface="+mn-lt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solidFill>
                  <a:schemeClr val="tx1"/>
                </a:solidFill>
                <a:latin typeface="+mn-lt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20000"/>
              </a:lnSpc>
            </a:pPr>
            <a:r>
              <a:rPr lang="en-US" sz="3200" dirty="0" smtClean="0">
                <a:solidFill>
                  <a:srgbClr val="FBEEDC"/>
                </a:solidFill>
                <a:latin typeface="+mj-lt"/>
              </a:rPr>
              <a:t>"Representational </a:t>
            </a:r>
            <a:r>
              <a:rPr lang="en-US" sz="3200" dirty="0">
                <a:solidFill>
                  <a:srgbClr val="FBEEDC"/>
                </a:solidFill>
                <a:latin typeface="+mj-lt"/>
              </a:rPr>
              <a:t>State Transfer (REST) is a software architecture style consisting of guidelines and best practices for creating scalable </a:t>
            </a:r>
            <a:r>
              <a:rPr lang="en-US" sz="3200" dirty="0" smtClean="0">
                <a:solidFill>
                  <a:srgbClr val="FBEEDC"/>
                </a:solidFill>
                <a:latin typeface="+mj-lt"/>
              </a:rPr>
              <a:t>Web </a:t>
            </a:r>
            <a:r>
              <a:rPr lang="en-US" sz="3200" dirty="0">
                <a:solidFill>
                  <a:srgbClr val="FBEEDC"/>
                </a:solidFill>
                <a:latin typeface="+mj-lt"/>
              </a:rPr>
              <a:t>services</a:t>
            </a:r>
            <a:r>
              <a:rPr lang="en-US" sz="3200" dirty="0" smtClean="0">
                <a:solidFill>
                  <a:srgbClr val="FBEEDC"/>
                </a:solidFill>
                <a:latin typeface="+mj-lt"/>
              </a:rPr>
              <a:t>."</a:t>
            </a:r>
            <a:endParaRPr lang="en-US" sz="3200" dirty="0">
              <a:solidFill>
                <a:srgbClr val="FBEEDC"/>
              </a:solidFill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646612" y="2667000"/>
            <a:ext cx="69342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600" b="1" dirty="0">
                <a:hlinkClick r:id="rId2"/>
              </a:rPr>
              <a:t>http://en.wikipedia.org/wiki/Representational_State_Transfer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536423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CRUD Operations in REST APIs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8612" y="1253704"/>
            <a:ext cx="8686232" cy="5147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35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One URI </a:t>
            </a:r>
            <a:r>
              <a:rPr lang="en-US" dirty="0" smtClean="0"/>
              <a:t>per resource</a:t>
            </a:r>
            <a:endParaRPr lang="bg-BG" dirty="0" smtClean="0"/>
          </a:p>
          <a:p>
            <a:pPr lvl="1">
              <a:lnSpc>
                <a:spcPct val="100000"/>
              </a:lnSpc>
            </a:pPr>
            <a:r>
              <a:rPr lang="en-US" dirty="0"/>
              <a:t>M</a:t>
            </a:r>
            <a:r>
              <a:rPr lang="en-US" dirty="0" smtClean="0"/>
              <a:t>ultiple operations per URI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Get </a:t>
            </a:r>
            <a:r>
              <a:rPr lang="en-US" dirty="0" smtClean="0"/>
              <a:t>all resources / single resource by ID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GET </a:t>
            </a:r>
            <a:r>
              <a:rPr lang="en-US" dirty="0">
                <a:hlinkClick r:id="rId2"/>
              </a:rPr>
              <a:t>http://myservice.com/api/Books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GET </a:t>
            </a: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myservice.com/api/Books/3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 smtClean="0"/>
              <a:t>Add </a:t>
            </a:r>
            <a:r>
              <a:rPr lang="en-US" dirty="0"/>
              <a:t>a new </a:t>
            </a:r>
            <a:r>
              <a:rPr lang="en-US" dirty="0" smtClean="0"/>
              <a:t>resource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POST </a:t>
            </a: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myservice.com/api/Books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 smtClean="0"/>
              <a:t>Modify (update) a</a:t>
            </a:r>
            <a:r>
              <a:rPr lang="bg-BG" dirty="0" smtClean="0"/>
              <a:t> </a:t>
            </a:r>
            <a:r>
              <a:rPr lang="en-US" dirty="0" smtClean="0"/>
              <a:t>resource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PUT </a:t>
            </a: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myservice.com/api/Books/3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RESTful Web Services and HTTP Methods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0812" y="1587479"/>
            <a:ext cx="4026666" cy="4356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873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Delete </a:t>
            </a:r>
            <a:r>
              <a:rPr lang="en-US" dirty="0"/>
              <a:t>(remove) a</a:t>
            </a:r>
            <a:r>
              <a:rPr lang="bg-BG" dirty="0"/>
              <a:t> </a:t>
            </a:r>
            <a:r>
              <a:rPr lang="en-US" dirty="0"/>
              <a:t>resource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DELETE </a:t>
            </a:r>
            <a:r>
              <a:rPr lang="en-US" dirty="0">
                <a:hlinkClick r:id="rId2"/>
              </a:rPr>
              <a:t>http://myservice.com/api/Books/3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sz="3200" dirty="0" smtClean="0"/>
              <a:t>Update a resource partially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PATCH </a:t>
            </a: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myservice.com/api/Books/3</a:t>
            </a:r>
            <a:endParaRPr lang="en-US" dirty="0" smtClean="0"/>
          </a:p>
          <a:p>
            <a:pPr>
              <a:lnSpc>
                <a:spcPct val="100000"/>
              </a:lnSpc>
            </a:pPr>
            <a:r>
              <a:rPr lang="en-US" dirty="0"/>
              <a:t>Retrieve resource meta-data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HEAD </a:t>
            </a:r>
            <a:r>
              <a:rPr lang="en-US" dirty="0">
                <a:hlinkClick r:id="rId2"/>
              </a:rPr>
              <a:t>http://myservice.com/api/Books/3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 smtClean="0"/>
              <a:t>Inspect resource (typically used in AJAX to request permissions)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OPTIONS </a:t>
            </a:r>
            <a:r>
              <a:rPr lang="en-US" dirty="0">
                <a:hlinkClick r:id="rId2"/>
              </a:rPr>
              <a:t>http://myservice.com/api/Books/3</a:t>
            </a: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RESTful Web Services and HTTP </a:t>
            </a:r>
            <a:r>
              <a:rPr lang="en-US" dirty="0" smtClean="0"/>
              <a:t>Methods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881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Postman </a:t>
            </a:r>
            <a:r>
              <a:rPr lang="en-US" dirty="0" smtClean="0"/>
              <a:t>– REST </a:t>
            </a:r>
            <a:r>
              <a:rPr lang="en-US" dirty="0"/>
              <a:t>Client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7212" y="1151121"/>
            <a:ext cx="8382002" cy="5311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274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509740" y="2895600"/>
            <a:ext cx="3223472" cy="820600"/>
          </a:xfrm>
        </p:spPr>
        <p:txBody>
          <a:bodyPr/>
          <a:lstStyle/>
          <a:p>
            <a:r>
              <a:rPr lang="en-US" dirty="0" smtClean="0"/>
              <a:t>Postman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8509740" y="3731344"/>
            <a:ext cx="3223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012" y="1295400"/>
            <a:ext cx="7620002" cy="4512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102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RESTful API – Example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531812" y="1371600"/>
            <a:ext cx="2478024" cy="4984219"/>
          </a:xfrm>
          <a:prstGeom prst="roundRect">
            <a:avLst>
              <a:gd name="adj" fmla="val 62"/>
            </a:avLst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Server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762698" y="2012419"/>
            <a:ext cx="2016252" cy="1540383"/>
          </a:xfrm>
          <a:prstGeom prst="roundRect">
            <a:avLst>
              <a:gd name="adj" fmla="val 1701"/>
            </a:avLst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Auth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082740" y="2506958"/>
            <a:ext cx="1440176" cy="320802"/>
          </a:xfrm>
          <a:prstGeom prst="round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Register</a:t>
            </a:r>
            <a:endParaRPr lang="en-US" sz="1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082740" y="2987018"/>
            <a:ext cx="1440176" cy="320802"/>
          </a:xfrm>
          <a:prstGeom prst="round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Login</a:t>
            </a:r>
            <a:endParaRPr lang="en-US" sz="1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762698" y="3935707"/>
            <a:ext cx="2016252" cy="2039112"/>
          </a:xfrm>
          <a:prstGeom prst="roundRect">
            <a:avLst>
              <a:gd name="adj" fmla="val 1701"/>
            </a:avLst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Operations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1082740" y="4525631"/>
            <a:ext cx="1440176" cy="320802"/>
          </a:xfrm>
          <a:prstGeom prst="round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Users</a:t>
            </a:r>
            <a:endParaRPr lang="en-US" sz="1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1082740" y="5005691"/>
            <a:ext cx="1440176" cy="320802"/>
          </a:xfrm>
          <a:prstGeom prst="round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Add User</a:t>
            </a:r>
            <a:endParaRPr lang="en-US" sz="1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1082740" y="5501617"/>
            <a:ext cx="1440176" cy="320802"/>
          </a:xfrm>
          <a:prstGeom prst="round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Remove User</a:t>
            </a:r>
            <a:endParaRPr lang="en-US" sz="1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3732212" y="1425799"/>
            <a:ext cx="7924800" cy="2469439"/>
          </a:xfrm>
          <a:prstGeom prst="roundRect">
            <a:avLst>
              <a:gd name="adj" fmla="val 62"/>
            </a:avLst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Web Client (JavaScript and jQuery)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27" name="Rounded Rectangle 26"/>
          <p:cNvSpPr/>
          <p:nvPr/>
        </p:nvSpPr>
        <p:spPr>
          <a:xfrm>
            <a:off x="4037011" y="2055472"/>
            <a:ext cx="7297093" cy="385690"/>
          </a:xfrm>
          <a:prstGeom prst="roundRect">
            <a:avLst>
              <a:gd name="adj" fmla="val 843"/>
            </a:avLst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$.post("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api/register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 credentials, 'json');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4" name="Rounded Rectangle 33"/>
          <p:cNvSpPr/>
          <p:nvPr/>
        </p:nvSpPr>
        <p:spPr>
          <a:xfrm>
            <a:off x="4037011" y="2665072"/>
            <a:ext cx="7297093" cy="373570"/>
          </a:xfrm>
          <a:prstGeom prst="roundRect">
            <a:avLst>
              <a:gd name="adj" fmla="val 843"/>
            </a:avLst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$.post("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api/login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 credentials, 'json');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4037011" y="3203235"/>
            <a:ext cx="7297093" cy="425767"/>
          </a:xfrm>
          <a:prstGeom prst="roundRect">
            <a:avLst>
              <a:gd name="adj" fmla="val 843"/>
            </a:avLst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$.getJSON("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api/users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");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3732212" y="4163936"/>
            <a:ext cx="7924800" cy="2191883"/>
          </a:xfrm>
          <a:prstGeom prst="roundRect">
            <a:avLst>
              <a:gd name="adj" fmla="val 62"/>
            </a:avLst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Desktop / Mobile Client (C# / Java / PHP)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38" name="Rounded Rectangle 37"/>
          <p:cNvSpPr/>
          <p:nvPr/>
        </p:nvSpPr>
        <p:spPr>
          <a:xfrm>
            <a:off x="4037011" y="4876800"/>
            <a:ext cx="7297093" cy="1148867"/>
          </a:xfrm>
          <a:prstGeom prst="roundRect">
            <a:avLst>
              <a:gd name="adj" fmla="val 843"/>
            </a:avLst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request = HttpRequest.create("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api/users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response = request.getResponse();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Parse the response to C# objects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42" name="Elbow Connector 41"/>
          <p:cNvCxnSpPr>
            <a:stCxn id="27" idx="1"/>
            <a:endCxn id="6" idx="3"/>
          </p:cNvCxnSpPr>
          <p:nvPr/>
        </p:nvCxnSpPr>
        <p:spPr>
          <a:xfrm rot="10800000" flipV="1">
            <a:off x="2522917" y="2248317"/>
            <a:ext cx="1514095" cy="419042"/>
          </a:xfrm>
          <a:prstGeom prst="bentConnector3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25400">
            <a:solidFill>
              <a:schemeClr val="accent5">
                <a:lumMod val="60000"/>
                <a:lumOff val="40000"/>
              </a:schemeClr>
            </a:solidFill>
            <a:tailEnd type="stealth" w="lg" len="lg"/>
          </a:ln>
        </p:spPr>
      </p:cxnSp>
      <p:cxnSp>
        <p:nvCxnSpPr>
          <p:cNvPr id="43" name="Elbow Connector 42"/>
          <p:cNvCxnSpPr>
            <a:stCxn id="34" idx="1"/>
            <a:endCxn id="7" idx="3"/>
          </p:cNvCxnSpPr>
          <p:nvPr/>
        </p:nvCxnSpPr>
        <p:spPr>
          <a:xfrm rot="10800000" flipV="1">
            <a:off x="2522917" y="2851857"/>
            <a:ext cx="1514095" cy="295562"/>
          </a:xfrm>
          <a:prstGeom prst="bentConnector3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25400">
            <a:solidFill>
              <a:schemeClr val="accent5">
                <a:lumMod val="60000"/>
                <a:lumOff val="40000"/>
              </a:schemeClr>
            </a:solidFill>
            <a:tailEnd type="stealth" w="lg" len="lg"/>
          </a:ln>
        </p:spPr>
      </p:cxnSp>
      <p:cxnSp>
        <p:nvCxnSpPr>
          <p:cNvPr id="47" name="Elbow Connector 46"/>
          <p:cNvCxnSpPr>
            <a:stCxn id="35" idx="1"/>
            <a:endCxn id="11" idx="3"/>
          </p:cNvCxnSpPr>
          <p:nvPr/>
        </p:nvCxnSpPr>
        <p:spPr>
          <a:xfrm rot="10800000" flipV="1">
            <a:off x="2522917" y="3416118"/>
            <a:ext cx="1514095" cy="1269913"/>
          </a:xfrm>
          <a:prstGeom prst="bentConnector3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25400">
            <a:solidFill>
              <a:schemeClr val="accent5">
                <a:lumMod val="60000"/>
                <a:lumOff val="40000"/>
              </a:schemeClr>
            </a:solidFill>
            <a:tailEnd type="stealth" w="lg" len="lg"/>
          </a:ln>
        </p:spPr>
      </p:cxnSp>
      <p:cxnSp>
        <p:nvCxnSpPr>
          <p:cNvPr id="51" name="Elbow Connector 50"/>
          <p:cNvCxnSpPr>
            <a:stCxn id="38" idx="1"/>
            <a:endCxn id="12" idx="3"/>
          </p:cNvCxnSpPr>
          <p:nvPr/>
        </p:nvCxnSpPr>
        <p:spPr>
          <a:xfrm rot="10800000">
            <a:off x="2522917" y="5166092"/>
            <a:ext cx="1514095" cy="285142"/>
          </a:xfrm>
          <a:prstGeom prst="bentConnector3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25400">
            <a:solidFill>
              <a:schemeClr val="accent5">
                <a:lumMod val="60000"/>
                <a:lumOff val="40000"/>
              </a:schemeClr>
            </a:solidFill>
            <a:tailEnd type="stealth" w="lg" len="lg"/>
          </a:ln>
        </p:spPr>
      </p:cxnSp>
      <p:sp>
        <p:nvSpPr>
          <p:cNvPr id="29" name="Slide Number Placeholder 2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60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http://www.nitdgp.ac.in/madclab/images/demo/distributed-com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28772">
            <a:off x="1811246" y="1620844"/>
            <a:ext cx="3596060" cy="2108701"/>
          </a:xfrm>
          <a:prstGeom prst="roundRect">
            <a:avLst>
              <a:gd name="adj" fmla="val 6469"/>
            </a:avLst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http://static.howstuffworks.com/gif/web-30-6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380355">
            <a:off x="6329000" y="1759654"/>
            <a:ext cx="3970982" cy="2057400"/>
          </a:xfrm>
          <a:prstGeom prst="roundRect">
            <a:avLst>
              <a:gd name="adj" fmla="val 5261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scene3d>
            <a:camera prst="perspectiveContrastingLeftFacing"/>
            <a:lightRig rig="threePt" dir="t"/>
          </a:scene3d>
        </p:spPr>
      </p:pic>
      <p:sp>
        <p:nvSpPr>
          <p:cNvPr id="1338370" name="Rectangle 2"/>
          <p:cNvSpPr>
            <a:spLocks noGrp="1" noChangeArrowheads="1"/>
          </p:cNvSpPr>
          <p:nvPr>
            <p:ph type="title"/>
          </p:nvPr>
        </p:nvSpPr>
        <p:spPr>
          <a:xfrm>
            <a:off x="912812" y="4423704"/>
            <a:ext cx="10363200" cy="1900896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Distributed </a:t>
            </a:r>
            <a:r>
              <a:rPr lang="en-US" smtClean="0"/>
              <a:t>Apps,</a:t>
            </a:r>
            <a:br>
              <a:rPr lang="en-US" smtClean="0"/>
            </a:br>
            <a:r>
              <a:rPr lang="en-US" smtClean="0"/>
              <a:t>Web Services </a:t>
            </a:r>
            <a:r>
              <a:rPr lang="en-US" dirty="0" smtClean="0"/>
              <a:t>and SOA</a:t>
            </a:r>
            <a:endParaRPr lang="bg-BG" dirty="0"/>
          </a:p>
        </p:txBody>
      </p:sp>
      <p:pic>
        <p:nvPicPr>
          <p:cNvPr id="6" name="Picture 2" descr="http://www.kgionline.com/distributed-computing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30954">
            <a:off x="4529910" y="817333"/>
            <a:ext cx="2855126" cy="1918444"/>
          </a:xfrm>
          <a:prstGeom prst="roundRect">
            <a:avLst>
              <a:gd name="adj" fmla="val 5973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://www.workbooks.com/sites/default/files/image/Blog%20Images/action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6212" y="1838945"/>
            <a:ext cx="2057400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36853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876800"/>
            <a:ext cx="8938472" cy="820600"/>
          </a:xfrm>
        </p:spPr>
        <p:txBody>
          <a:bodyPr/>
          <a:lstStyle/>
          <a:p>
            <a:r>
              <a:rPr lang="en-US" dirty="0" smtClean="0"/>
              <a:t>RESTful Web Services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7" name="Picture 4" descr="http://ragavanr.files.wordpress.com/2011/02/rest-web-service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98084" y="866178"/>
            <a:ext cx="5234728" cy="3607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6828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5812" y="4860156"/>
            <a:ext cx="7924800" cy="820600"/>
          </a:xfrm>
        </p:spPr>
        <p:txBody>
          <a:bodyPr/>
          <a:lstStyle/>
          <a:p>
            <a:r>
              <a:rPr lang="en-US" dirty="0" smtClean="0"/>
              <a:t>XML, JSON</a:t>
            </a:r>
            <a:r>
              <a:rPr lang="en-US" dirty="0"/>
              <a:t>, </a:t>
            </a:r>
            <a:r>
              <a:rPr lang="en-US" dirty="0" smtClean="0"/>
              <a:t>RSS, Atom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1812" y="5721235"/>
            <a:ext cx="10972800" cy="719034"/>
          </a:xfrm>
        </p:spPr>
        <p:txBody>
          <a:bodyPr/>
          <a:lstStyle/>
          <a:p>
            <a:r>
              <a:rPr lang="en-US" dirty="0" smtClean="0"/>
              <a:t>Comparing the Common Service Data Formats</a:t>
            </a:r>
            <a:endParaRPr lang="en-US" dirty="0"/>
          </a:p>
        </p:txBody>
      </p:sp>
      <p:pic>
        <p:nvPicPr>
          <p:cNvPr id="6146" name="Picture 2" descr="http://themocracy.com/wp-content/uploads/2010/02/json-128x120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84812" y="2962795"/>
            <a:ext cx="1219200" cy="1143001"/>
          </a:xfrm>
          <a:prstGeom prst="roundRect">
            <a:avLst>
              <a:gd name="adj" fmla="val 1758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://www.mitya.co.uk/inc/php/getDBPic.php?id=14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363902">
            <a:off x="3732212" y="3310650"/>
            <a:ext cx="1295400" cy="1182757"/>
          </a:xfrm>
          <a:prstGeom prst="roundRect">
            <a:avLst>
              <a:gd name="adj" fmla="val 1758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http://goessner.net/img/xml_json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27312">
            <a:off x="7161212" y="3229693"/>
            <a:ext cx="1475538" cy="1209676"/>
          </a:xfrm>
          <a:prstGeom prst="roundRect">
            <a:avLst>
              <a:gd name="adj" fmla="val 1758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http://www.unorth.k12.in.us/podcasts/technology/media/RSS_Icon.jpg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377748">
            <a:off x="8995004" y="2663588"/>
            <a:ext cx="1165746" cy="1732723"/>
          </a:xfrm>
          <a:prstGeom prst="roundRect">
            <a:avLst>
              <a:gd name="adj" fmla="val 21515"/>
            </a:avLst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http://2.bp.blogspot.com/_QV9RKqorUnA/SgrmO97WlqI/AAAAAAAAAHk/HOTxj28vCy4/s320/doc_xml_icon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6926">
            <a:off x="1756004" y="2696740"/>
            <a:ext cx="1747608" cy="1747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http://www.theredelephant.org/html/images/rss_xml_atom_feeds_news_icon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44675">
            <a:off x="3534391" y="1197494"/>
            <a:ext cx="1638300" cy="1638301"/>
          </a:xfrm>
          <a:prstGeom prst="roundRect">
            <a:avLst>
              <a:gd name="adj" fmla="val 9684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8" name="Picture 14" descr="http://t2.gstatic.com/images?q=tbn:ANd9GcShadj_5yg4hbTbADlULlHD_Fg6WVORCDnaLBrjw-0J_nyZ4A6x&amp;t=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083765">
            <a:off x="7023633" y="1212979"/>
            <a:ext cx="2057400" cy="1371601"/>
          </a:xfrm>
          <a:prstGeom prst="roundRect">
            <a:avLst>
              <a:gd name="adj" fmla="val 4595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62" name="Picture 18" descr="http://www.bloggingtips.com/wp-content/uploads/2008/11/rss_by_hopka.png"/>
          <p:cNvPicPr>
            <a:picLocks noChangeAspect="1" noChangeArrowheads="1"/>
          </p:cNvPicPr>
          <p:nvPr/>
        </p:nvPicPr>
        <p:blipFill>
          <a:blip r:embed="rId9" cstate="screen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224319">
            <a:off x="5424796" y="1493062"/>
            <a:ext cx="1357026" cy="1017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9336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XML</a:t>
            </a:r>
            <a:r>
              <a:rPr lang="en-US" dirty="0" smtClean="0"/>
              <a:t> </a:t>
            </a:r>
            <a:r>
              <a:rPr lang="en-US" dirty="0"/>
              <a:t>is </a:t>
            </a:r>
            <a:r>
              <a:rPr lang="en-US" dirty="0" smtClean="0"/>
              <a:t>markup-language for data representation</a:t>
            </a:r>
          </a:p>
          <a:p>
            <a:pPr lvl="1"/>
            <a:r>
              <a:rPr lang="en-US" dirty="0" smtClean="0"/>
              <a:t>Used for </a:t>
            </a:r>
            <a:r>
              <a:rPr lang="en-US" dirty="0"/>
              <a:t>encoding documents in machine-readable </a:t>
            </a:r>
            <a:r>
              <a:rPr lang="en-US" dirty="0" smtClean="0"/>
              <a:t>form</a:t>
            </a:r>
          </a:p>
          <a:p>
            <a:pPr lvl="1"/>
            <a:r>
              <a:rPr lang="en-US" dirty="0" smtClean="0"/>
              <a:t>Text-based format, consists of tags, attributes and content</a:t>
            </a:r>
          </a:p>
          <a:p>
            <a:pPr lvl="1"/>
            <a:r>
              <a:rPr lang="en-US" dirty="0" smtClean="0"/>
              <a:t>Provide data and meta-data in the same time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XML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38236" y="3962400"/>
            <a:ext cx="9909176" cy="244355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&lt;?xml version="1.0"?&gt;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&lt;library&gt;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&lt;book&gt;&lt;title&gt;HTML 5&lt;/title&gt;&lt;author&gt;Bay Ivan&lt;/author&gt;&lt;/book&gt;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&lt;book&gt;&lt;title&gt;WPF 4&lt;/title&gt;&lt;author&gt;Microsoft&lt;/author&gt;&lt;/book&gt;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&lt;book&gt;&lt;title&gt;WCF 4&lt;/title&gt;&lt;author&gt;Kaka Mara&lt;/author&gt;&lt;/book&gt;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&lt;book&gt;&lt;title&gt;UML 2.0&lt;/title&gt;&lt;author&gt;Bay Ali&lt;/author&gt;&lt;/book&gt;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&lt;/library&gt;</a:t>
            </a: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299997">
            <a:off x="10015913" y="3354175"/>
            <a:ext cx="1487444" cy="18423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scene3d>
            <a:camera prst="orthographicFront"/>
            <a:lightRig rig="twoPt" dir="t"/>
          </a:scene3d>
        </p:spPr>
      </p:pic>
    </p:spTree>
    <p:extLst>
      <p:ext uri="{BB962C8B-B14F-4D97-AF65-F5344CB8AC3E}">
        <p14:creationId xmlns:p14="http://schemas.microsoft.com/office/powerpoint/2010/main" val="2227010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JSON</a:t>
            </a:r>
            <a:r>
              <a:rPr lang="en-US" dirty="0" smtClean="0"/>
              <a:t> 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J</a:t>
            </a:r>
            <a:r>
              <a:rPr lang="en-US" dirty="0"/>
              <a:t>ava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/>
              <a:t>cript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</a:t>
            </a:r>
            <a:r>
              <a:rPr lang="en-US" dirty="0"/>
              <a:t>bject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N</a:t>
            </a:r>
            <a:r>
              <a:rPr lang="en-US" dirty="0"/>
              <a:t>otation</a:t>
            </a:r>
            <a:r>
              <a:rPr lang="en-US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Standard for representing data structures and </a:t>
            </a:r>
            <a:r>
              <a:rPr lang="en-US" dirty="0"/>
              <a:t>associative </a:t>
            </a:r>
            <a:r>
              <a:rPr lang="en-US" dirty="0" smtClean="0"/>
              <a:t>arrays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Lightweight text-based open standard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Derived </a:t>
            </a:r>
            <a:r>
              <a:rPr lang="en-US" dirty="0"/>
              <a:t>from the </a:t>
            </a:r>
            <a:r>
              <a:rPr lang="en-US" dirty="0" smtClean="0"/>
              <a:t>JavaScript</a:t>
            </a:r>
            <a:r>
              <a:rPr lang="en-US" dirty="0"/>
              <a:t> </a:t>
            </a:r>
            <a:r>
              <a:rPr lang="en-US" dirty="0" smtClean="0"/>
              <a:t>language 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60436" y="3870877"/>
            <a:ext cx="10264776" cy="252992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"firstName": "John", "lastName": "Smith", "age": 25,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"address": { "streetAddress": </a:t>
            </a:r>
            <a:r>
              <a:rPr lang="en-US" sz="1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"17 Tintyava Str.",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 "city": "Sofia", "postalCode": "1113" },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</a:t>
            </a: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"phoneNumber": [{ "type": "home", "number": "212 555-1234"},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{ "type": "fax", "number": "646 555-4567" }]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},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{ "firstName": "Bay", "lastName": "Ivan", "age": 79 }</a:t>
            </a:r>
          </a:p>
        </p:txBody>
      </p:sp>
      <p:pic>
        <p:nvPicPr>
          <p:cNvPr id="6" name="Picture 2" descr="http://themocracy.com/wp-content/uploads/2010/02/json-128x120.gif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208" r="3125"/>
          <a:stretch/>
        </p:blipFill>
        <p:spPr bwMode="auto">
          <a:xfrm>
            <a:off x="10231420" y="3429000"/>
            <a:ext cx="1297118" cy="1326599"/>
          </a:xfrm>
          <a:prstGeom prst="roundRect">
            <a:avLst>
              <a:gd name="adj" fmla="val 1758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0357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RSS </a:t>
            </a:r>
            <a:r>
              <a:rPr lang="en-US" dirty="0" smtClean="0"/>
              <a:t>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R</a:t>
            </a:r>
            <a:r>
              <a:rPr lang="en-US" dirty="0" smtClean="0"/>
              <a:t>eally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/>
              <a:t>imple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 smtClean="0"/>
              <a:t>yndication)</a:t>
            </a:r>
          </a:p>
          <a:p>
            <a:pPr lvl="1"/>
            <a:r>
              <a:rPr lang="en-US" dirty="0" smtClean="0"/>
              <a:t>Family </a:t>
            </a:r>
            <a:r>
              <a:rPr lang="en-US" dirty="0"/>
              <a:t>of </a:t>
            </a:r>
            <a:r>
              <a:rPr lang="en-US" dirty="0" smtClean="0"/>
              <a:t>Web </a:t>
            </a:r>
            <a:r>
              <a:rPr lang="en-US" dirty="0"/>
              <a:t>feed formats </a:t>
            </a:r>
            <a:r>
              <a:rPr lang="en-US" dirty="0" smtClean="0"/>
              <a:t>for accessing site publications</a:t>
            </a:r>
          </a:p>
          <a:p>
            <a:pPr lvl="2"/>
            <a:r>
              <a:rPr lang="en-US" dirty="0" smtClean="0"/>
              <a:t>E.g. </a:t>
            </a:r>
            <a:r>
              <a:rPr lang="en-US" dirty="0"/>
              <a:t>blog entries, news headlines, </a:t>
            </a:r>
            <a:r>
              <a:rPr lang="en-US" dirty="0" smtClean="0"/>
              <a:t>videos, etc.</a:t>
            </a:r>
          </a:p>
          <a:p>
            <a:pPr lvl="1"/>
            <a:r>
              <a:rPr lang="en-US" dirty="0" smtClean="0"/>
              <a:t>Based on XML, with standardized XSD schema</a:t>
            </a:r>
          </a:p>
          <a:p>
            <a:r>
              <a:rPr lang="en-US" dirty="0" smtClean="0"/>
              <a:t>RSS documents (feeds) are list of items</a:t>
            </a:r>
          </a:p>
          <a:p>
            <a:pPr lvl="1"/>
            <a:r>
              <a:rPr lang="en-US" dirty="0" smtClean="0"/>
              <a:t>Each containing title, author, publish date, summarized text, and metadata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Atom</a:t>
            </a:r>
            <a:r>
              <a:rPr lang="en-US" dirty="0" smtClean="0"/>
              <a:t> protocol aimed to enhance RSS and allows publishing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RSS / Atom</a:t>
            </a:r>
            <a:endParaRPr lang="en-US" dirty="0"/>
          </a:p>
        </p:txBody>
      </p:sp>
      <p:pic>
        <p:nvPicPr>
          <p:cNvPr id="7170" name="Picture 2" descr="http://www.bloggingtips.com/wp-content/uploads/2008/11/rss_by_hopka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447212" y="2743200"/>
            <a:ext cx="190500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5241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RSS – Example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89012" y="1162725"/>
            <a:ext cx="10210800" cy="53142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&lt;?xml version="1.0" encoding="utf-8" ?&gt;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&lt;rss version="2.0"&gt;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&lt;channel&gt;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&lt;title&gt;W3Schools Home Page&lt;/title&gt;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&lt;link&gt;http://www.w3schools.com&lt;/link&gt;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&lt;description&gt;Free web building tutorials&lt;/description&gt;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&lt;item&gt;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&lt;title&gt;RSS Tutorial&lt;/title&gt;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&lt;link&gt;http://www.w3schools.com/rss&lt;/link&gt;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&lt;description&gt;New RSS tutorial on W3Schools&lt;/description&gt;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&lt;/item&gt;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&lt;item&gt;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&lt;title&gt;XML Tutorial&lt;/title&gt;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&lt;link&gt;http://www.w3schools.com/xml&lt;/link&gt;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&lt;description&gt;New XML tutorial on W3Schools&lt;/description&gt;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&lt;/item&gt;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&lt;/channel&gt;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&lt;/rss&gt;</a:t>
            </a:r>
          </a:p>
        </p:txBody>
      </p:sp>
    </p:spTree>
    <p:extLst>
      <p:ext uri="{BB962C8B-B14F-4D97-AF65-F5344CB8AC3E}">
        <p14:creationId xmlns:p14="http://schemas.microsoft.com/office/powerpoint/2010/main" val="256663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297" y="1424940"/>
            <a:ext cx="2203729" cy="784654"/>
          </a:xfrm>
          <a:prstGeom prst="roundRect">
            <a:avLst>
              <a:gd name="adj" fmla="val 3159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5612" y="1424940"/>
            <a:ext cx="1710402" cy="784860"/>
          </a:xfrm>
          <a:prstGeom prst="roundRect">
            <a:avLst>
              <a:gd name="adj" fmla="val 3159"/>
            </a:avLst>
          </a:prstGeom>
        </p:spPr>
      </p:pic>
      <p:pic>
        <p:nvPicPr>
          <p:cNvPr id="6" name="Picture 5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92052" y="1424940"/>
            <a:ext cx="2372207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689561" y="1424940"/>
            <a:ext cx="1991815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11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20064" y="1424940"/>
            <a:ext cx="2043459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3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93938" y="5463746"/>
            <a:ext cx="3096656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0" name="Picture 9">
            <a:hlinkClick r:id="rId15"/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985011" y="5570496"/>
            <a:ext cx="2947601" cy="568632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Services and Cloud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309535" y="5463746"/>
            <a:ext cx="1451877" cy="784654"/>
          </a:xfrm>
          <a:prstGeom prst="roundRect">
            <a:avLst>
              <a:gd name="adj" fmla="val 2953"/>
            </a:avLst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159214" y="5461225"/>
            <a:ext cx="2551399" cy="787175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796491"/>
          </a:xfrm>
        </p:spPr>
        <p:txBody>
          <a:bodyPr/>
          <a:lstStyle/>
          <a:p>
            <a:r>
              <a:rPr lang="en-US" dirty="0">
                <a:hlinkClick r:id="rId19"/>
              </a:rPr>
              <a:t>https://softuni.bg/courses/web-services-and-cloud/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546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37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5"/>
              </a:rPr>
              <a:t>Web Services and Cloud</a:t>
            </a:r>
            <a:r>
              <a:rPr lang="en-US" sz="2000" dirty="0" smtClean="0"/>
              <a:t>" </a:t>
            </a:r>
            <a:r>
              <a:rPr lang="en-US" sz="2000" dirty="0"/>
              <a:t>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6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 tooltip="Software University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58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1156099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135245"/>
            <a:ext cx="11804822" cy="557035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Most modern </a:t>
            </a:r>
            <a:r>
              <a:rPr lang="en-US" dirty="0"/>
              <a:t>applications </a:t>
            </a:r>
            <a:r>
              <a:rPr lang="en-US" dirty="0" smtClean="0"/>
              <a:t>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distributed</a:t>
            </a:r>
            <a:endParaRPr lang="bg-BG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 smtClean="0"/>
              <a:t>Several components interact </a:t>
            </a:r>
            <a:r>
              <a:rPr lang="en-US" dirty="0"/>
              <a:t>with each other</a:t>
            </a:r>
            <a:endParaRPr lang="bg-BG" dirty="0"/>
          </a:p>
          <a:p>
            <a:r>
              <a:rPr lang="en-US" dirty="0"/>
              <a:t>Distributed application models</a:t>
            </a:r>
            <a:endParaRPr lang="bg-BG" dirty="0"/>
          </a:p>
          <a:p>
            <a:pPr lvl="1"/>
            <a:r>
              <a:rPr lang="en-US" dirty="0" smtClean="0"/>
              <a:t>"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Client-Server</a:t>
            </a:r>
            <a:r>
              <a:rPr lang="en-US" dirty="0" smtClean="0"/>
              <a:t>" model – persistent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socket</a:t>
            </a:r>
            <a:r>
              <a:rPr lang="en-US" dirty="0" smtClean="0"/>
              <a:t> /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WebSocket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connection</a:t>
            </a:r>
            <a:endParaRPr lang="bg-BG" dirty="0"/>
          </a:p>
          <a:p>
            <a:pPr lvl="1"/>
            <a:r>
              <a:rPr lang="en-US" dirty="0"/>
              <a:t>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Distributed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Objects</a:t>
            </a:r>
            <a:r>
              <a:rPr lang="en-US" dirty="0"/>
              <a:t>" </a:t>
            </a:r>
            <a:r>
              <a:rPr lang="en-US" dirty="0" smtClean="0"/>
              <a:t>model – client an server objects</a:t>
            </a:r>
            <a:endParaRPr lang="bg-BG" dirty="0"/>
          </a:p>
          <a:p>
            <a:pPr lvl="2"/>
            <a:r>
              <a:rPr lang="en-US" dirty="0" smtClean="0"/>
              <a:t>DCOM, CORBA, Java RMI</a:t>
            </a:r>
            <a:r>
              <a:rPr lang="bg-BG" dirty="0" smtClean="0"/>
              <a:t>, </a:t>
            </a:r>
            <a:r>
              <a:rPr lang="en-US" dirty="0" smtClean="0"/>
              <a:t>.</a:t>
            </a:r>
            <a:r>
              <a:rPr lang="en-US" dirty="0"/>
              <a:t>NET </a:t>
            </a:r>
            <a:r>
              <a:rPr lang="en-US" noProof="1" smtClean="0"/>
              <a:t>Remoting</a:t>
            </a:r>
            <a:r>
              <a:rPr lang="bg-BG" dirty="0" smtClean="0"/>
              <a:t>, …</a:t>
            </a:r>
            <a:endParaRPr lang="en-US" dirty="0" smtClean="0"/>
          </a:p>
          <a:p>
            <a:pPr lvl="2"/>
            <a:r>
              <a:rPr lang="en-US" dirty="0" smtClean="0"/>
              <a:t>Outdated</a:t>
            </a:r>
            <a:r>
              <a:rPr lang="en-US" dirty="0"/>
              <a:t>, not used in modern apps</a:t>
            </a:r>
          </a:p>
          <a:p>
            <a:pPr lvl="1"/>
            <a:r>
              <a:rPr lang="bg-BG" dirty="0" smtClean="0"/>
              <a:t>"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Web Services</a:t>
            </a:r>
            <a:r>
              <a:rPr lang="bg-BG" dirty="0" smtClean="0"/>
              <a:t>"</a:t>
            </a:r>
            <a:r>
              <a:rPr lang="en-US" dirty="0" smtClean="0"/>
              <a:t> / 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RESTful Web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Services</a:t>
            </a:r>
            <a:r>
              <a:rPr lang="en-US" dirty="0" smtClean="0"/>
              <a:t>" model</a:t>
            </a:r>
          </a:p>
          <a:p>
            <a:pPr lvl="2"/>
            <a:r>
              <a:rPr lang="en-US" dirty="0" smtClean="0"/>
              <a:t>RESTful (HTTP, REST, JSON) and heavy services (SOAP, WSDL, XML)</a:t>
            </a:r>
            <a:endParaRPr lang="en-US" dirty="0"/>
          </a:p>
        </p:txBody>
      </p:sp>
      <p:sp>
        <p:nvSpPr>
          <p:cNvPr id="1156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Applications</a:t>
            </a:r>
            <a:endParaRPr lang="bg-BG" dirty="0"/>
          </a:p>
        </p:txBody>
      </p:sp>
      <p:pic>
        <p:nvPicPr>
          <p:cNvPr id="6" name="Picture 2" descr="http://www.kgionline.com/distributed-computin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0743" y="1344304"/>
            <a:ext cx="2392988" cy="1447800"/>
          </a:xfrm>
          <a:prstGeom prst="roundRect">
            <a:avLst>
              <a:gd name="adj" fmla="val 5973"/>
            </a:avLst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nitdgp.ac.in/madclab/images/demo/distributed-comp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0743" y="4452584"/>
            <a:ext cx="2392988" cy="1304927"/>
          </a:xfrm>
          <a:prstGeom prst="roundRect">
            <a:avLst>
              <a:gd name="adj" fmla="val 5973"/>
            </a:avLst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261196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109158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In the real world </a:t>
            </a:r>
            <a:r>
              <a:rPr lang="en-US" dirty="0" smtClean="0"/>
              <a:t>a "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service</a:t>
            </a:r>
            <a:r>
              <a:rPr lang="en-US" dirty="0" smtClean="0"/>
              <a:t>" is</a:t>
            </a:r>
            <a:r>
              <a:rPr lang="bg-BG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 piece of work performed </a:t>
            </a:r>
            <a:r>
              <a:rPr lang="en-US" dirty="0"/>
              <a:t>by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service provider</a:t>
            </a:r>
            <a:endParaRPr lang="bg-BG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dirty="0" smtClean="0"/>
              <a:t>Takes some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input</a:t>
            </a:r>
            <a:r>
              <a:rPr lang="en-US" dirty="0" smtClean="0"/>
              <a:t> and produces some </a:t>
            </a:r>
            <a:r>
              <a:rPr lang="en-US" dirty="0"/>
              <a:t>desired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results</a:t>
            </a:r>
            <a:endParaRPr lang="bg-BG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dirty="0" smtClean="0"/>
              <a:t>E.g. a supermarket: pay some money and get some food</a:t>
            </a:r>
            <a:endParaRPr lang="bg-BG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Has quality </a:t>
            </a:r>
            <a:r>
              <a:rPr lang="en-US" dirty="0"/>
              <a:t>characteristics</a:t>
            </a:r>
            <a:r>
              <a:rPr lang="bg-BG" dirty="0"/>
              <a:t> (</a:t>
            </a:r>
            <a:r>
              <a:rPr lang="en-US" dirty="0"/>
              <a:t>price</a:t>
            </a:r>
            <a:r>
              <a:rPr lang="bg-BG" dirty="0"/>
              <a:t>, </a:t>
            </a:r>
            <a:r>
              <a:rPr lang="en-US" dirty="0"/>
              <a:t>execution time, </a:t>
            </a:r>
            <a:r>
              <a:rPr lang="en-US" dirty="0" smtClean="0"/>
              <a:t>constraints, etc</a:t>
            </a:r>
            <a:r>
              <a:rPr lang="en-US" dirty="0"/>
              <a:t>.</a:t>
            </a:r>
            <a:r>
              <a:rPr lang="bg-BG" dirty="0" smtClean="0"/>
              <a:t>)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 smtClean="0"/>
              <a:t>In the software world a "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service</a:t>
            </a:r>
            <a:r>
              <a:rPr lang="en-US" dirty="0" smtClean="0"/>
              <a:t>"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Takes some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input</a:t>
            </a:r>
            <a:r>
              <a:rPr lang="en-US" dirty="0" smtClean="0"/>
              <a:t>, performs some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work</a:t>
            </a:r>
            <a:r>
              <a:rPr lang="en-US" dirty="0" smtClean="0"/>
              <a:t>, produces some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output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Request-response</a:t>
            </a:r>
            <a:r>
              <a:rPr lang="en-US" dirty="0" smtClean="0"/>
              <a:t> model: client requests, server responses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91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Services: Real World and Software</a:t>
            </a:r>
            <a:endParaRPr lang="bg-BG" dirty="0"/>
          </a:p>
        </p:txBody>
      </p:sp>
      <p:pic>
        <p:nvPicPr>
          <p:cNvPr id="3078" name="Picture 6" descr="http://www.gssinfotech.com/images/consulting_services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7012" y="1295400"/>
            <a:ext cx="1800000" cy="1451613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77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109158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A </a:t>
            </a:r>
            <a:r>
              <a:rPr lang="en-US" dirty="0" smtClean="0"/>
              <a:t>"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web service</a:t>
            </a:r>
            <a:r>
              <a:rPr lang="en-US" dirty="0" smtClean="0"/>
              <a:t>" is: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Software service that communicates over standard Web protocols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Classical (heavyweight) services use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SOAP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WSDL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XML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WS-*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Lightweight (RESTful) services use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HTTP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REST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JSON</a:t>
            </a: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dirty="0" smtClean="0"/>
              <a:t>A "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client</a:t>
            </a:r>
            <a:r>
              <a:rPr lang="en-US" dirty="0" smtClean="0"/>
              <a:t>" (consumer) uses the services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Requests</a:t>
            </a:r>
            <a:r>
              <a:rPr lang="en-US" dirty="0" smtClean="0"/>
              <a:t> something to be performed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Gets the desired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result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Or gets an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error</a:t>
            </a:r>
            <a:endParaRPr lang="bg-BG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9158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Web Services and Clients</a:t>
            </a:r>
            <a:endParaRPr lang="bg-BG" dirty="0"/>
          </a:p>
        </p:txBody>
      </p:sp>
      <p:pic>
        <p:nvPicPr>
          <p:cNvPr id="4098" name="Picture 2" descr="http://2.bp.blogspot.com/-zz3ZyFSvMEU/VIOoWp9DWiI/AAAAAAAADb8/LCHok1cNF1w/s1600/Service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8012" y="4267200"/>
            <a:ext cx="3338400" cy="2058681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20313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97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700" dirty="0"/>
              <a:t>What is </a:t>
            </a:r>
            <a:r>
              <a:rPr lang="en-US" sz="3700" dirty="0" smtClean="0"/>
              <a:t>Service-Oriented Architecture (SOA)?</a:t>
            </a:r>
            <a:endParaRPr lang="en-US" sz="3700" dirty="0"/>
          </a:p>
        </p:txBody>
      </p:sp>
      <p:sp>
        <p:nvSpPr>
          <p:cNvPr id="46797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SOA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 smtClean="0"/>
              <a:t>ervice-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O</a:t>
            </a:r>
            <a:r>
              <a:rPr lang="en-US" dirty="0" smtClean="0"/>
              <a:t>riented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en-US" dirty="0" smtClean="0"/>
              <a:t>rchitecture) is an architectural concept </a:t>
            </a:r>
            <a:r>
              <a:rPr lang="en-US" dirty="0"/>
              <a:t>for development of software systems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Using reusable building blocks (components) called 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services</a:t>
            </a:r>
            <a:r>
              <a:rPr lang="en-US" dirty="0" smtClean="0"/>
              <a:t>"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SOA == decouple the monolithic software to reusable services</a:t>
            </a:r>
            <a:endParaRPr lang="en-US" dirty="0"/>
          </a:p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dirty="0"/>
              <a:t>Services in SOA are: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Autonomous,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stateless</a:t>
            </a:r>
            <a:r>
              <a:rPr lang="en-US" dirty="0" smtClean="0"/>
              <a:t> </a:t>
            </a:r>
            <a:r>
              <a:rPr lang="en-US" dirty="0"/>
              <a:t>business functions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Accept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requests</a:t>
            </a:r>
            <a:r>
              <a:rPr lang="en-US" dirty="0"/>
              <a:t> and return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responses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Use well-defined, standard </a:t>
            </a:r>
            <a:r>
              <a:rPr lang="en-US" dirty="0" smtClean="0"/>
              <a:t>interface (standard protocols)</a:t>
            </a:r>
            <a:endParaRPr lang="en-US" dirty="0"/>
          </a:p>
        </p:txBody>
      </p:sp>
      <p:pic>
        <p:nvPicPr>
          <p:cNvPr id="5122" name="Picture 2" descr="http://www.tridens.si/wp-content/uploads/2010/07/SOA__Life_Cycl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7612" y="4038600"/>
            <a:ext cx="2561367" cy="1763565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355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SOA Services</a:t>
            </a:r>
          </a:p>
        </p:txBody>
      </p:sp>
      <p:sp>
        <p:nvSpPr>
          <p:cNvPr id="5365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Autonomous</a:t>
            </a:r>
          </a:p>
          <a:p>
            <a:pPr lvl="1"/>
            <a:r>
              <a:rPr lang="en-US" dirty="0"/>
              <a:t>Each service operates autonomously</a:t>
            </a:r>
          </a:p>
          <a:p>
            <a:pPr lvl="1"/>
            <a:r>
              <a:rPr lang="en-US" dirty="0"/>
              <a:t>Without any awareness that other services exist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Stateless</a:t>
            </a:r>
          </a:p>
          <a:p>
            <a:pPr lvl="1"/>
            <a:r>
              <a:rPr lang="en-US" dirty="0" smtClean="0"/>
              <a:t>Do </a:t>
            </a:r>
            <a:r>
              <a:rPr lang="en-US" dirty="0"/>
              <a:t>not remember </a:t>
            </a:r>
            <a:r>
              <a:rPr lang="en-US" dirty="0" smtClean="0"/>
              <a:t>a durable state between requests</a:t>
            </a:r>
            <a:endParaRPr lang="en-US" dirty="0"/>
          </a:p>
          <a:p>
            <a:pPr lvl="1"/>
            <a:r>
              <a:rPr lang="en-US" dirty="0"/>
              <a:t>Easy to </a:t>
            </a:r>
            <a:r>
              <a:rPr lang="en-US" dirty="0" smtClean="0"/>
              <a:t>scale </a:t>
            </a:r>
            <a:r>
              <a:rPr lang="en-US" dirty="0" smtClean="0">
                <a:sym typeface="Wingdings" panose="05000000000000000000" pitchFamily="2" charset="2"/>
              </a:rPr>
              <a:t> just add more nodes</a:t>
            </a:r>
            <a:endParaRPr lang="en-US" dirty="0"/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Request-response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model</a:t>
            </a:r>
          </a:p>
          <a:p>
            <a:pPr lvl="1"/>
            <a:r>
              <a:rPr lang="en-US" dirty="0"/>
              <a:t>Client asks, server returns </a:t>
            </a:r>
            <a:r>
              <a:rPr lang="en-US" dirty="0" smtClean="0"/>
              <a:t>an answer</a:t>
            </a:r>
          </a:p>
          <a:p>
            <a:pPr lvl="1"/>
            <a:r>
              <a:rPr lang="en-US" dirty="0" smtClean="0"/>
              <a:t>Server never sends requests to the client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9828212" y="1600200"/>
            <a:ext cx="1752600" cy="2643604"/>
            <a:chOff x="9675812" y="1690048"/>
            <a:chExt cx="1981198" cy="2948404"/>
          </a:xfrm>
        </p:grpSpPr>
        <p:pic>
          <p:nvPicPr>
            <p:cNvPr id="7170" name="Picture 2" descr="http://findicons.com/files/icons/1352/garbage_in_garbage_out/128/glass_empty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75812" y="2657252"/>
              <a:ext cx="1981198" cy="1981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172" name="Picture 4" descr="http://files.softicons.com/download/toolbar-icons/marmalade-icons-by-icojam/png/128x128/1_120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7071" y="1690048"/>
              <a:ext cx="1447800" cy="14478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2756" y="4904096"/>
            <a:ext cx="3505200" cy="1521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77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60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Communication through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standard protocols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HTTP, </a:t>
            </a:r>
            <a:r>
              <a:rPr lang="en-US" dirty="0" smtClean="0"/>
              <a:t>FTP</a:t>
            </a:r>
            <a:r>
              <a:rPr lang="en-US" dirty="0"/>
              <a:t>, SMTP, RPC, MSMQ, </a:t>
            </a:r>
            <a:r>
              <a:rPr lang="en-US" dirty="0" smtClean="0"/>
              <a:t>...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 smtClean="0"/>
              <a:t>JSON, XML</a:t>
            </a:r>
            <a:r>
              <a:rPr lang="en-US" dirty="0"/>
              <a:t>, SOAP, </a:t>
            </a:r>
            <a:r>
              <a:rPr lang="en-US" dirty="0" smtClean="0"/>
              <a:t>RSS, WS-*, ...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Platform independent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Independent of OS, platforms,</a:t>
            </a:r>
            <a:br>
              <a:rPr lang="en-US" dirty="0" smtClean="0"/>
            </a:br>
            <a:r>
              <a:rPr lang="en-US" dirty="0" smtClean="0"/>
              <a:t>languages, frameworks, …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Discoverable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Service </a:t>
            </a:r>
            <a:r>
              <a:rPr lang="en-US" dirty="0" smtClean="0"/>
              <a:t>registries and brokers</a:t>
            </a:r>
          </a:p>
        </p:txBody>
      </p:sp>
      <p:sp>
        <p:nvSpPr>
          <p:cNvPr id="537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SOA </a:t>
            </a:r>
            <a:r>
              <a:rPr lang="en-US" smtClean="0"/>
              <a:t>Services (2)</a:t>
            </a:r>
            <a:endParaRPr lang="en-US"/>
          </a:p>
        </p:txBody>
      </p:sp>
      <p:pic>
        <p:nvPicPr>
          <p:cNvPr id="6146" name="Picture 2" descr="https://docs.oracle.com/cd/E18727_01/doc.121/e12064/img/SOA_serenable4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6613" y="3983182"/>
            <a:ext cx="3123247" cy="2366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://www.vdfwiki.com/images/WS-Stack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6612" y="1905000"/>
            <a:ext cx="3123247" cy="1615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9680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2404</Words>
  <Application>Microsoft Office PowerPoint</Application>
  <PresentationFormat>Custom</PresentationFormat>
  <Paragraphs>382</Paragraphs>
  <Slides>38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Calibri</vt:lpstr>
      <vt:lpstr>Consolas</vt:lpstr>
      <vt:lpstr>Wingdings</vt:lpstr>
      <vt:lpstr>Wingdings 2</vt:lpstr>
      <vt:lpstr>SoftUni 16x9</vt:lpstr>
      <vt:lpstr>Web Services, SOA and REST</vt:lpstr>
      <vt:lpstr>Table of Contents</vt:lpstr>
      <vt:lpstr>Distributed Apps, Web Services and SOA</vt:lpstr>
      <vt:lpstr>Distributed Applications</vt:lpstr>
      <vt:lpstr>Services: Real World and Software</vt:lpstr>
      <vt:lpstr>Web Services and Clients</vt:lpstr>
      <vt:lpstr>What is Service-Oriented Architecture (SOA)?</vt:lpstr>
      <vt:lpstr>SOA Services</vt:lpstr>
      <vt:lpstr>SOA Services (2)</vt:lpstr>
      <vt:lpstr>Lightweight SOA (SOA in Internet)</vt:lpstr>
      <vt:lpstr>Heavyweight SOA (SOA in Enterprises)</vt:lpstr>
      <vt:lpstr>Web Service Standards: WS-*</vt:lpstr>
      <vt:lpstr>Enterprise Web Service Infrastructure</vt:lpstr>
      <vt:lpstr>Heavyweight Web Services Infrastructure</vt:lpstr>
      <vt:lpstr>WSDL Service Description (WSDL)</vt:lpstr>
      <vt:lpstr>WSDL – Example</vt:lpstr>
      <vt:lpstr>Discovery of Web Service</vt:lpstr>
      <vt:lpstr>SOAP – Request / Result Format</vt:lpstr>
      <vt:lpstr>SOAP Request – Example</vt:lpstr>
      <vt:lpstr>SOAP Response – Example</vt:lpstr>
      <vt:lpstr>Heavyweight Web Services (Based on SOAP and WSDL)</vt:lpstr>
      <vt:lpstr>RESTful Web Services</vt:lpstr>
      <vt:lpstr>What is REST?</vt:lpstr>
      <vt:lpstr>CRUD Operations in REST APIs</vt:lpstr>
      <vt:lpstr>RESTful Web Services and HTTP Methods</vt:lpstr>
      <vt:lpstr>RESTful Web Services and HTTP Methods (2)</vt:lpstr>
      <vt:lpstr>Postman – REST Client</vt:lpstr>
      <vt:lpstr>Postman</vt:lpstr>
      <vt:lpstr>RESTful API – Example</vt:lpstr>
      <vt:lpstr>RESTful Web Services</vt:lpstr>
      <vt:lpstr>XML, JSON, RSS, Atom</vt:lpstr>
      <vt:lpstr>XML</vt:lpstr>
      <vt:lpstr>JSON</vt:lpstr>
      <vt:lpstr>RSS / Atom</vt:lpstr>
      <vt:lpstr>RSS – Example</vt:lpstr>
      <vt:lpstr>Web Services and Cloud</vt:lpstr>
      <vt:lpstr>License</vt:lpstr>
      <vt:lpstr>Free Trainings @ Software University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Services and SOA</dc:title>
  <dc:subject>Software Development Course</dc:subject>
  <dc:creator/>
  <cp:keywords>Web Services, SOA, WebAPI, programming, SoftUni, Software University, programming, software development, software engineering, course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2015-04-07T14:49:22Z</dcterms:modified>
  <cp:category>Web Services, SOA, WebAPI, programming, SoftUni, Software University, programming, software development, software engineering, course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